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76" r:id="rId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08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6AD56-48F5-FFA8-F034-FD43EAB16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1751577D-CED0-23A3-F7FD-90E51E3A8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FE8BABA0-9B45-CFEF-90D4-A15C4C93E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89AE-C22F-441C-9066-4B337D1D094C}" type="datetimeFigureOut">
              <a:rPr lang="uk-UA" smtClean="0"/>
              <a:t>09.07.2025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42D2AED0-4A06-6CFE-4F6C-30BAD6213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A1C7A271-1659-8C78-70A7-99695EC9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68478-68BC-4F2A-AB61-79BD52BDE5B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89975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E56283-D33F-394C-8034-F032443D9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EF80E86B-5FFF-630D-2AFF-FDFC5E19C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8C68DC8A-5311-DB8C-9BA9-52FA9783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89AE-C22F-441C-9066-4B337D1D094C}" type="datetimeFigureOut">
              <a:rPr lang="uk-UA" smtClean="0"/>
              <a:t>09.07.2025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41956FB3-547B-5F3A-F25E-B064F1B3C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55042FAB-F0D2-2BD5-E009-B532759B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68478-68BC-4F2A-AB61-79BD52BDE5B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167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7C3F87D5-E852-9404-A251-53E61A4F8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04702EEA-1EEA-4191-3C18-EB7D30E2BD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92CFA32F-19DA-6F70-B274-EC1533689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89AE-C22F-441C-9066-4B337D1D094C}" type="datetimeFigureOut">
              <a:rPr lang="uk-UA" smtClean="0"/>
              <a:t>09.07.2025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8BDD0A48-727D-B713-5B9D-77D641E5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81A5ED97-E073-2558-6F6D-F0FEE5C5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68478-68BC-4F2A-AB61-79BD52BDE5B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81144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90B992-4FDA-1B06-8108-5BACEB76C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42FCC0E1-DE76-12B9-0EA5-9EE5105B0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F96C11F9-27D4-5A2B-FCBF-1F911459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89AE-C22F-441C-9066-4B337D1D094C}" type="datetimeFigureOut">
              <a:rPr lang="uk-UA" smtClean="0"/>
              <a:t>09.07.2025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3C9CFD22-B66F-C0C5-9E9C-F1C92702B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29F0BAB4-E7C4-ABAC-E876-E156DDA90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68478-68BC-4F2A-AB61-79BD52BDE5B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49253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2B4ADC-2005-E41F-E46B-28B97934C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18D08896-820A-9571-8A7D-056BAC4F0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ED161464-0906-9062-A49E-3CF99AC43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89AE-C22F-441C-9066-4B337D1D094C}" type="datetimeFigureOut">
              <a:rPr lang="uk-UA" smtClean="0"/>
              <a:t>09.07.2025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73731ABD-AB8E-7A1E-9385-D2EA85E8E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3B5AD9A4-9BF0-8B11-A6B4-EF83BAB17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68478-68BC-4F2A-AB61-79BD52BDE5B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32134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E10266-B568-3C92-8E82-D05CE921A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FA74FDEC-F18A-CC16-BF8E-F9B1E411F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DF43F2E6-B9FF-E666-2FC1-9CC905C1D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16516C91-C2BF-4C1D-49AA-1211B523F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89AE-C22F-441C-9066-4B337D1D094C}" type="datetimeFigureOut">
              <a:rPr lang="uk-UA" smtClean="0"/>
              <a:t>09.07.2025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3C62A33C-3B33-517E-BC87-660A3AC48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DBB12978-6889-1AFE-261F-7F90119C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68478-68BC-4F2A-AB61-79BD52BDE5B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03779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5981F-89F5-216F-38EB-8377DE3C8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5E2F28C0-2507-6A8C-8871-77DAC6B7D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83A3796D-A3EB-7A7F-B72A-039A3C7A0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DB304230-12CE-FAB8-5819-43250ED12E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16997CEB-E19C-4429-2523-28051984E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11C04A87-14A9-2E82-9FBA-CC4285083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89AE-C22F-441C-9066-4B337D1D094C}" type="datetimeFigureOut">
              <a:rPr lang="uk-UA" smtClean="0"/>
              <a:t>09.07.2025</a:t>
            </a:fld>
            <a:endParaRPr lang="uk-UA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7EBB29A6-83AD-F7F6-3C2B-DB2449B0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06144002-DF9B-EA76-8BD6-A40B027A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68478-68BC-4F2A-AB61-79BD52BDE5B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646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F2336-626F-5B2F-763D-524E4941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E9CA53D9-0BBE-68C5-0DC9-8227FF503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89AE-C22F-441C-9066-4B337D1D094C}" type="datetimeFigureOut">
              <a:rPr lang="uk-UA" smtClean="0"/>
              <a:t>09.07.2025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D85ACA3B-31CF-813D-987D-989B5C4B1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4365B245-80B1-A9E1-EA06-3914040B1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68478-68BC-4F2A-AB61-79BD52BDE5B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028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C11DB66F-DB51-EF70-053D-D538FCC69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89AE-C22F-441C-9066-4B337D1D094C}" type="datetimeFigureOut">
              <a:rPr lang="uk-UA" smtClean="0"/>
              <a:t>09.07.2025</a:t>
            </a:fld>
            <a:endParaRPr lang="uk-UA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BFF8E213-7088-D0BB-554C-F39BD277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75DB46CD-8903-D1B7-62D8-311138F0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68478-68BC-4F2A-AB61-79BD52BDE5B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20400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277600-4D6F-20E1-27BD-FA25E9B5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F9596581-8BE4-4485-B912-565D325A3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D9F70ADB-516C-1D52-9455-7F0C2E3DF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63DBDD67-64EB-AD7E-4A0A-A6888E860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89AE-C22F-441C-9066-4B337D1D094C}" type="datetimeFigureOut">
              <a:rPr lang="uk-UA" smtClean="0"/>
              <a:t>09.07.2025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4F86AA81-A33F-D4B5-DF46-DB67E79B3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0365E7A9-4F1B-5640-0229-A0B2B19EF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68478-68BC-4F2A-AB61-79BD52BDE5B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89406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2BFD03-3544-1FF1-44A2-361EECC44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A35E5C56-DF33-C9B7-1FB3-03EF5D33FB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2EDF771B-9CDE-C890-2021-D44CA3338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A58D9B7F-D9C4-9BFC-3024-76544DAB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89AE-C22F-441C-9066-4B337D1D094C}" type="datetimeFigureOut">
              <a:rPr lang="uk-UA" smtClean="0"/>
              <a:t>09.07.2025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7C59070A-DB03-8DC5-C923-BD8B35823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79BE849D-C45A-0B16-F524-B64B1EFA8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68478-68BC-4F2A-AB61-79BD52BDE5B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24477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0B1D54B4-E45D-3AC8-1E53-0A5E28952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B7805E3-1830-47E6-406F-F83768698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ADAE9652-CF24-F2B4-6AAF-6A8E7F520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D289AE-C22F-441C-9066-4B337D1D094C}" type="datetimeFigureOut">
              <a:rPr lang="uk-UA" smtClean="0"/>
              <a:t>09.07.2025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C1DB6610-B3A0-966C-62C8-53CE1D6BD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CCE2F08E-84D8-0A6F-80E7-A08258BB7D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968478-68BC-4F2A-AB61-79BD52BDE5B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46832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13" Type="http://schemas.openxmlformats.org/officeDocument/2006/relationships/image" Target="../media/image17.jpg"/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eg"/><Relationship Id="rId7" Type="http://schemas.openxmlformats.org/officeDocument/2006/relationships/image" Target="../media/image27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jp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Зображення, що містить просто неба, будівля, червоний, дерево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B4A25E3B-CE28-88FE-FB54-4598642C5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50" y="2529615"/>
            <a:ext cx="4827104" cy="2937258"/>
          </a:xfrm>
          <a:prstGeom prst="rect">
            <a:avLst/>
          </a:prstGeom>
        </p:spPr>
      </p:pic>
      <p:sp>
        <p:nvSpPr>
          <p:cNvPr id="6" name="Google Shape;1609;p1">
            <a:extLst>
              <a:ext uri="{FF2B5EF4-FFF2-40B4-BE49-F238E27FC236}">
                <a16:creationId xmlns:a16="http://schemas.microsoft.com/office/drawing/2014/main" id="{0DD7931C-741C-10C0-E417-675984A79B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1197" y="-27419"/>
            <a:ext cx="11029599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9305"/>
              <a:buNone/>
            </a:pPr>
            <a:r>
              <a:rPr lang="uk-UA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/>
                <a:ea typeface="Impact"/>
                <a:cs typeface="Impact"/>
                <a:sym typeface="Impact"/>
              </a:rPr>
              <a:t>КИЇВСЬКИЙ НАЦІОНАЛЬНИЙ УНІВЕРСИТЕТ</a:t>
            </a:r>
            <a:r>
              <a:rPr lang="en-US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uk-UA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/>
                <a:ea typeface="Impact"/>
                <a:cs typeface="Impact"/>
                <a:sym typeface="Impact"/>
              </a:rPr>
              <a:t> ІМЕНІ ТАРАСА ШЕВЧЕНКА</a:t>
            </a:r>
            <a:endParaRPr sz="2800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1" name="Google Shape;1617;p2">
            <a:extLst>
              <a:ext uri="{FF2B5EF4-FFF2-40B4-BE49-F238E27FC236}">
                <a16:creationId xmlns:a16="http://schemas.microsoft.com/office/drawing/2014/main" id="{C859FB6B-CBF1-B948-23F5-DC7346D138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9687" y="2529615"/>
            <a:ext cx="5266296" cy="29372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14;p2">
            <a:extLst>
              <a:ext uri="{FF2B5EF4-FFF2-40B4-BE49-F238E27FC236}">
                <a16:creationId xmlns:a16="http://schemas.microsoft.com/office/drawing/2014/main" id="{849AC227-E29F-DF1E-966C-5FEC4DF58DA8}"/>
              </a:ext>
            </a:extLst>
          </p:cNvPr>
          <p:cNvSpPr txBox="1">
            <a:spLocks/>
          </p:cNvSpPr>
          <p:nvPr/>
        </p:nvSpPr>
        <p:spPr>
          <a:xfrm>
            <a:off x="4040434" y="759190"/>
            <a:ext cx="4111123" cy="5596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ct val="100000"/>
              <a:buFont typeface="Impact"/>
              <a:buNone/>
            </a:pPr>
            <a:r>
              <a:rPr lang="uk-UA" sz="280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/>
                <a:ea typeface="Impact"/>
                <a:cs typeface="Impact"/>
                <a:sym typeface="Impact"/>
              </a:rPr>
              <a:t>ФІЗИЧНИЙ  ФАКУЛЬТЕТ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BF0C1-B40A-D9FD-8072-79238463E197}"/>
              </a:ext>
            </a:extLst>
          </p:cNvPr>
          <p:cNvSpPr txBox="1"/>
          <p:nvPr/>
        </p:nvSpPr>
        <p:spPr>
          <a:xfrm>
            <a:off x="3047995" y="131884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0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/>
                <a:ea typeface="Impact"/>
                <a:cs typeface="Impact"/>
                <a:sym typeface="Impact"/>
              </a:rPr>
              <a:t>ОБЧИСЛЮВАЛЬНА ФІЗИКА</a:t>
            </a:r>
            <a:endParaRPr lang="uk-UA" sz="4000" dirty="0"/>
          </a:p>
        </p:txBody>
      </p:sp>
      <p:pic>
        <p:nvPicPr>
          <p:cNvPr id="3" name="Рисунок 2" descr="Зображення, що містить Графіка, візерунок, коло, знімок екран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0A9DA60C-FBC4-2261-B6FF-DAB135218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5" y="759190"/>
            <a:ext cx="1607436" cy="1607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578107-9682-E3DC-41E4-15FEAA4549CE}"/>
              </a:ext>
            </a:extLst>
          </p:cNvPr>
          <p:cNvSpPr txBox="1"/>
          <p:nvPr/>
        </p:nvSpPr>
        <p:spPr>
          <a:xfrm>
            <a:off x="581195" y="5560201"/>
            <a:ext cx="111959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ОПП за освітнім рівнем бакалавр </a:t>
            </a:r>
            <a:r>
              <a:rPr lang="uk-UA" sz="16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«Обчислювальна фізика»</a:t>
            </a:r>
            <a:r>
              <a:rPr lang="uk-UA" sz="1600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16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це унікальна можливість отримати фундаментальну фізичну освіту, яка поєднана з сучасними комп’ютерними технологіями. Якщо ви захоплюєтеся дослідженням природи, обчисленнями, моделюванням процесів та хочете бути на передовій наукових і технічних досягнень, ця програма створена саме для вас! </a:t>
            </a:r>
          </a:p>
        </p:txBody>
      </p:sp>
    </p:spTree>
    <p:extLst>
      <p:ext uri="{BB962C8B-B14F-4D97-AF65-F5344CB8AC3E}">
        <p14:creationId xmlns:p14="http://schemas.microsoft.com/office/powerpoint/2010/main" val="2606804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кутник: округлені кути 3">
            <a:extLst>
              <a:ext uri="{FF2B5EF4-FFF2-40B4-BE49-F238E27FC236}">
                <a16:creationId xmlns:a16="http://schemas.microsoft.com/office/drawing/2014/main" id="{2AFBBE0B-15F6-9685-62B3-F1FE93827FA9}"/>
              </a:ext>
            </a:extLst>
          </p:cNvPr>
          <p:cNvSpPr/>
          <p:nvPr/>
        </p:nvSpPr>
        <p:spPr>
          <a:xfrm>
            <a:off x="283842" y="1939332"/>
            <a:ext cx="6522476" cy="4797886"/>
          </a:xfrm>
          <a:prstGeom prst="roundRect">
            <a:avLst>
              <a:gd name="adj" fmla="val 4754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Прямокутник: округлені кути 4">
            <a:extLst>
              <a:ext uri="{FF2B5EF4-FFF2-40B4-BE49-F238E27FC236}">
                <a16:creationId xmlns:a16="http://schemas.microsoft.com/office/drawing/2014/main" id="{BEDA8157-9EE8-262F-8C9A-A32E3BF24D4E}"/>
              </a:ext>
            </a:extLst>
          </p:cNvPr>
          <p:cNvSpPr/>
          <p:nvPr/>
        </p:nvSpPr>
        <p:spPr>
          <a:xfrm>
            <a:off x="7068710" y="1939333"/>
            <a:ext cx="4907096" cy="4797886"/>
          </a:xfrm>
          <a:prstGeom prst="roundRect">
            <a:avLst>
              <a:gd name="adj" fmla="val 4416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9E953-8D8F-F377-1242-CF46D4D1E5A4}"/>
              </a:ext>
            </a:extLst>
          </p:cNvPr>
          <p:cNvSpPr txBox="1"/>
          <p:nvPr/>
        </p:nvSpPr>
        <p:spPr>
          <a:xfrm>
            <a:off x="283842" y="2401891"/>
            <a:ext cx="6466816" cy="43396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uk-UA" sz="1600" b="1" dirty="0">
                <a:latin typeface="Arial" panose="020B0604020202020204" pitchFamily="34" charset="0"/>
                <a:cs typeface="Arial" panose="020B0604020202020204" pitchFamily="34" charset="0"/>
              </a:rPr>
              <a:t>Програма готує фахівців із глибокими знаннями з сучасної фізики, які можуть застосовувати математичні моделі для вирішення складних задач у матеріалознавстві, медицині,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IT, </a:t>
            </a:r>
            <a:r>
              <a:rPr lang="uk-UA" sz="1600" b="1" dirty="0">
                <a:latin typeface="Arial" panose="020B0604020202020204" pitchFamily="34" charset="0"/>
                <a:cs typeface="Arial" panose="020B0604020202020204" pitchFamily="34" charset="0"/>
              </a:rPr>
              <a:t>інженерії та інших галузях.</a:t>
            </a:r>
          </a:p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uk-UA" sz="1600" b="1" dirty="0">
                <a:latin typeface="Arial" panose="020B0604020202020204" pitchFamily="34" charset="0"/>
                <a:cs typeface="Arial" panose="020B0604020202020204" pitchFamily="34" charset="0"/>
              </a:rPr>
              <a:t>Навчальна програма поєднує фундаментальні  знання з фізики, математичного аналізу з практичним навичками програмування, а також формує критичне мислення, аналітичні здібності та вміння працювати з великими об’ємами даних.</a:t>
            </a:r>
          </a:p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uk-UA" sz="1600" b="1" dirty="0">
                <a:latin typeface="Arial" panose="020B0604020202020204" pitchFamily="34" charset="0"/>
                <a:cs typeface="Arial" panose="020B0604020202020204" pitchFamily="34" charset="0"/>
              </a:rPr>
              <a:t>Студенти мають змогу поєднувати наукову практику в лабораторіях із застосуванням сучасних ІТ технологій.</a:t>
            </a:r>
          </a:p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uk-UA" sz="1600" b="1" dirty="0">
                <a:latin typeface="Arial" panose="020B0604020202020204" pitchFamily="34" charset="0"/>
                <a:cs typeface="Arial" panose="020B0604020202020204" pitchFamily="34" charset="0"/>
              </a:rPr>
              <a:t>Викладачі – практики та науковці, які знаються на нових тенденціях.</a:t>
            </a:r>
          </a:p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uk-UA" sz="1600" b="1" dirty="0">
                <a:latin typeface="Arial" panose="020B0604020202020204" pitchFamily="34" charset="0"/>
                <a:cs typeface="Arial" panose="020B0604020202020204" pitchFamily="34" charset="0"/>
              </a:rPr>
              <a:t>У процесі навчання студенти мають широкий спектр вибіркових дисциплін для обрання індивідуальної траєкторії та можливості для стажування.</a:t>
            </a:r>
            <a:endParaRPr lang="uk-U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104DAA-0956-5DB9-9BE4-E677D50450BE}"/>
              </a:ext>
            </a:extLst>
          </p:cNvPr>
          <p:cNvSpPr txBox="1"/>
          <p:nvPr/>
        </p:nvSpPr>
        <p:spPr>
          <a:xfrm>
            <a:off x="7685120" y="1985946"/>
            <a:ext cx="367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Ключові навички випускника: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BC05A-3173-97BA-635C-37E3406F3141}"/>
              </a:ext>
            </a:extLst>
          </p:cNvPr>
          <p:cNvSpPr txBox="1"/>
          <p:nvPr/>
        </p:nvSpPr>
        <p:spPr>
          <a:xfrm>
            <a:off x="2253290" y="69066"/>
            <a:ext cx="76854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uk-UA" sz="2800" cap="all" spc="2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Для кого підходить ця програма?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5378EB-00A5-ED45-C688-4BDB623630D7}"/>
              </a:ext>
            </a:extLst>
          </p:cNvPr>
          <p:cNvSpPr txBox="1"/>
          <p:nvPr/>
        </p:nvSpPr>
        <p:spPr>
          <a:xfrm>
            <a:off x="2327859" y="702403"/>
            <a:ext cx="861917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ü"/>
            </a:pPr>
            <a:r>
              <a:rPr lang="uk-UA" sz="1600" b="1" dirty="0">
                <a:latin typeface="Arial" panose="020B0604020202020204" pitchFamily="34" charset="0"/>
                <a:cs typeface="Arial" panose="020B0604020202020204" pitchFamily="34" charset="0"/>
              </a:rPr>
              <a:t>Для тих, хто любить фізику, але хоче більше працювати з технологіями.</a:t>
            </a:r>
          </a:p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ü"/>
            </a:pPr>
            <a:r>
              <a:rPr lang="uk-UA" sz="1600" b="1" dirty="0">
                <a:latin typeface="Arial" panose="020B0604020202020204" pitchFamily="34" charset="0"/>
                <a:cs typeface="Arial" panose="020B0604020202020204" pitchFamily="34" charset="0"/>
              </a:rPr>
              <a:t>Для тих, хто цікавиться наукою, математикою та програмуванням.</a:t>
            </a:r>
          </a:p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ü"/>
            </a:pPr>
            <a:r>
              <a:rPr lang="uk-UA" sz="1600" b="1" dirty="0">
                <a:latin typeface="Arial" panose="020B0604020202020204" pitchFamily="34" charset="0"/>
                <a:cs typeface="Arial" panose="020B0604020202020204" pitchFamily="34" charset="0"/>
              </a:rPr>
              <a:t>Для тих, хто мріє застосовувати знання у високотехнологічних галузях.</a:t>
            </a:r>
          </a:p>
        </p:txBody>
      </p:sp>
      <p:pic>
        <p:nvPicPr>
          <p:cNvPr id="10" name="Рисунок 9" descr="Зображення, що містить одежа, Обладнання лабораторії, хімія, особ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0526BCCA-DA0A-9310-D8C8-3A132BD04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87" y="187965"/>
            <a:ext cx="1625345" cy="1625345"/>
          </a:xfrm>
          <a:prstGeom prst="rect">
            <a:avLst/>
          </a:prstGeom>
        </p:spPr>
      </p:pic>
      <p:pic>
        <p:nvPicPr>
          <p:cNvPr id="11" name="Рисунок 10" descr="Зображення, що містить текст, картинки, мультфільм, коло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CA90D555-70CC-4945-63C8-028EE4DCF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" t="8924" r="5357" b="9508"/>
          <a:stretch>
            <a:fillRect/>
          </a:stretch>
        </p:blipFill>
        <p:spPr>
          <a:xfrm>
            <a:off x="430925" y="253573"/>
            <a:ext cx="1695178" cy="1538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D05F51-3372-6658-7389-E90698462388}"/>
              </a:ext>
            </a:extLst>
          </p:cNvPr>
          <p:cNvSpPr txBox="1"/>
          <p:nvPr/>
        </p:nvSpPr>
        <p:spPr>
          <a:xfrm>
            <a:off x="7068710" y="2320625"/>
            <a:ext cx="4907096" cy="4416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uk-UA" sz="1600" b="1" dirty="0">
                <a:latin typeface="Arial" panose="020B0604020202020204" pitchFamily="34" charset="0"/>
                <a:cs typeface="Arial" panose="020B0604020202020204" pitchFamily="34" charset="0"/>
              </a:rPr>
              <a:t>Пізнавати закони фізики та використовувати їх для опису процесів в реальному світі.</a:t>
            </a:r>
          </a:p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uk-UA" sz="1600" b="1" dirty="0">
                <a:latin typeface="Arial" panose="020B0604020202020204" pitchFamily="34" charset="0"/>
                <a:cs typeface="Arial" panose="020B0604020202020204" pitchFamily="34" charset="0"/>
              </a:rPr>
              <a:t>Обробляти дані та будувати фізичні моделі.</a:t>
            </a:r>
          </a:p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uk-UA" sz="1600" b="1" dirty="0">
                <a:latin typeface="Arial" panose="020B0604020202020204" pitchFamily="34" charset="0"/>
                <a:cs typeface="Arial" panose="020B0604020202020204" pitchFamily="34" charset="0"/>
              </a:rPr>
              <a:t>Використовувати ШІ для моделювання різних процесів та систем.</a:t>
            </a:r>
          </a:p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uk-UA" sz="1600" b="1" dirty="0">
                <a:latin typeface="Arial" panose="020B0604020202020204" pitchFamily="34" charset="0"/>
                <a:cs typeface="Arial" panose="020B0604020202020204" pitchFamily="34" charset="0"/>
              </a:rPr>
              <a:t>Розвивати медичні методи візуалізації та обробляти дані для живих систем використовуючи комп'ютерні технології.</a:t>
            </a:r>
          </a:p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uk-UA" sz="1600" b="1" dirty="0">
                <a:latin typeface="Arial" panose="020B0604020202020204" pitchFamily="34" charset="0"/>
                <a:cs typeface="Arial" panose="020B0604020202020204" pitchFamily="34" charset="0"/>
              </a:rPr>
              <a:t>Працювати над прикладними </a:t>
            </a:r>
            <a:r>
              <a:rPr lang="uk-UA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проєктами</a:t>
            </a:r>
            <a:r>
              <a:rPr lang="uk-UA" sz="1600" b="1" dirty="0">
                <a:latin typeface="Arial" panose="020B0604020202020204" pitchFamily="34" charset="0"/>
                <a:cs typeface="Arial" panose="020B0604020202020204" pitchFamily="34" charset="0"/>
              </a:rPr>
              <a:t>, включаючи розробку новітніх матеріалів та ліків.</a:t>
            </a:r>
          </a:p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uk-UA" sz="1600" b="1" dirty="0">
                <a:latin typeface="Arial" panose="020B0604020202020204" pitchFamily="34" charset="0"/>
                <a:cs typeface="Arial" panose="020B0604020202020204" pitchFamily="34" charset="0"/>
              </a:rPr>
              <a:t>Працювати в команді та взаємодіяти як з вітчизняними, так із закордонними науковцями.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5B521F-31FC-B163-C69C-792737A5C88F}"/>
              </a:ext>
            </a:extLst>
          </p:cNvPr>
          <p:cNvSpPr txBox="1"/>
          <p:nvPr/>
        </p:nvSpPr>
        <p:spPr>
          <a:xfrm>
            <a:off x="1507889" y="1985946"/>
            <a:ext cx="4018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FF6600"/>
              </a:buClr>
            </a:pPr>
            <a:r>
              <a:rPr lang="uk-UA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Про програму:</a:t>
            </a:r>
          </a:p>
        </p:txBody>
      </p:sp>
    </p:spTree>
    <p:extLst>
      <p:ext uri="{BB962C8B-B14F-4D97-AF65-F5344CB8AC3E}">
        <p14:creationId xmlns:p14="http://schemas.microsoft.com/office/powerpoint/2010/main" val="2499388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AC14C5-B231-614A-3F8E-A1F7A7841CD8}"/>
              </a:ext>
            </a:extLst>
          </p:cNvPr>
          <p:cNvSpPr txBox="1"/>
          <p:nvPr/>
        </p:nvSpPr>
        <p:spPr>
          <a:xfrm>
            <a:off x="4488635" y="118829"/>
            <a:ext cx="3214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400" i="0" cap="all" spc="2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Варіанти кар'єри</a:t>
            </a:r>
            <a:endParaRPr lang="uk-UA" sz="2400" cap="all" spc="200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3449E0-DAFF-2BB0-B794-10CDCF025296}"/>
              </a:ext>
            </a:extLst>
          </p:cNvPr>
          <p:cNvSpPr txBox="1"/>
          <p:nvPr/>
        </p:nvSpPr>
        <p:spPr>
          <a:xfrm>
            <a:off x="1902351" y="848767"/>
            <a:ext cx="41247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dirty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Інженер-фізик.</a:t>
            </a:r>
            <a:r>
              <a:rPr lang="uk-UA" sz="1600" b="1" dirty="0">
                <a:latin typeface="Arial" panose="020B0604020202020204" pitchFamily="34" charset="0"/>
                <a:cs typeface="Arial" panose="020B0604020202020204" pitchFamily="34" charset="0"/>
              </a:rPr>
              <a:t> Застосовує фізичні методи в інформаційних, медичних та оборонних технологіях, моделює та оптимізує фізичні процеси.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80DE12-F9AD-A725-533A-04BFFC180C56}"/>
              </a:ext>
            </a:extLst>
          </p:cNvPr>
          <p:cNvSpPr txBox="1"/>
          <p:nvPr/>
        </p:nvSpPr>
        <p:spPr>
          <a:xfrm>
            <a:off x="7991691" y="877217"/>
            <a:ext cx="39273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dirty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Науковець.</a:t>
            </a:r>
            <a:r>
              <a:rPr lang="uk-UA" sz="1600" b="1" dirty="0">
                <a:latin typeface="Arial" panose="020B0604020202020204" pitchFamily="34" charset="0"/>
                <a:cs typeface="Arial" panose="020B0604020202020204" pitchFamily="34" charset="0"/>
              </a:rPr>
              <a:t> Проводить дослідження в області фундаментальної фізики та матеріалознавства, займається розробкою новітніх матеріалів.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AB7A36-5DF4-EC4D-2C6C-EA10B8FA6900}"/>
              </a:ext>
            </a:extLst>
          </p:cNvPr>
          <p:cNvSpPr txBox="1"/>
          <p:nvPr/>
        </p:nvSpPr>
        <p:spPr>
          <a:xfrm>
            <a:off x="1908768" y="2198182"/>
            <a:ext cx="41446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dirty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Розробник.</a:t>
            </a:r>
            <a:r>
              <a:rPr lang="uk-UA" sz="1600" b="1" dirty="0">
                <a:latin typeface="Arial" panose="020B0604020202020204" pitchFamily="34" charset="0"/>
                <a:cs typeface="Arial" panose="020B0604020202020204" pitchFamily="34" charset="0"/>
              </a:rPr>
              <a:t> Створює програмне забезпечення для наукових та інженерних задач, методів візуалізації в медицині та новітніх лікарських препаратів з адресною доставкою.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302B2A-C1D4-4422-D339-3909F7B1364A}"/>
              </a:ext>
            </a:extLst>
          </p:cNvPr>
          <p:cNvSpPr txBox="1"/>
          <p:nvPr/>
        </p:nvSpPr>
        <p:spPr>
          <a:xfrm>
            <a:off x="8073221" y="2652441"/>
            <a:ext cx="33448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600" b="1" dirty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Викладач</a:t>
            </a:r>
            <a:r>
              <a:rPr lang="uk-UA" sz="1600" b="1" dirty="0">
                <a:latin typeface="Arial" panose="020B0604020202020204" pitchFamily="34" charset="0"/>
                <a:cs typeface="Arial" panose="020B0604020202020204" pitchFamily="34" charset="0"/>
              </a:rPr>
              <a:t> фізики, математики та інформатики.</a:t>
            </a:r>
          </a:p>
        </p:txBody>
      </p:sp>
      <p:pic>
        <p:nvPicPr>
          <p:cNvPr id="15" name="Рисунок 14" descr="Зображення, що містить дорога, будівля, просто неба, взуття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AE27F593-1494-5D0A-474D-544674E82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13" y="3722451"/>
            <a:ext cx="2509300" cy="1278323"/>
          </a:xfrm>
          <a:prstGeom prst="rect">
            <a:avLst/>
          </a:prstGeom>
        </p:spPr>
      </p:pic>
      <p:pic>
        <p:nvPicPr>
          <p:cNvPr id="16" name="Рисунок 15" descr="Зображення, що містить мистецтво, коло, знімок екран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862F1A84-7A93-1272-78D3-06E0D5998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65" y="5310307"/>
            <a:ext cx="1958378" cy="1307494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C46C0D7-8C97-AEAB-C99F-902AF1BC9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365" y="5404391"/>
            <a:ext cx="3921417" cy="96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oogle Shape;869;p2">
            <a:extLst>
              <a:ext uri="{FF2B5EF4-FFF2-40B4-BE49-F238E27FC236}">
                <a16:creationId xmlns:a16="http://schemas.microsoft.com/office/drawing/2014/main" id="{1DE77D19-3CC7-0B46-C64C-BF7C977149C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0582" t="13480" r="21413" b="12211"/>
          <a:stretch/>
        </p:blipFill>
        <p:spPr>
          <a:xfrm>
            <a:off x="7991691" y="3722451"/>
            <a:ext cx="1845466" cy="127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Рисунок 18" descr="Зображення, що містить Медична візуалізація, Рентгенівське випромінювання, рентгенівська плівка, рентгенологія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429CD134-FDC2-60E6-42D8-1FFE58F5B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842" y="3722451"/>
            <a:ext cx="1283481" cy="1283481"/>
          </a:xfrm>
          <a:prstGeom prst="rect">
            <a:avLst/>
          </a:prstGeom>
        </p:spPr>
      </p:pic>
      <p:pic>
        <p:nvPicPr>
          <p:cNvPr id="20" name="Рисунок 19" descr="Зображення, що містить катання на лижах, сноубординг, спортивний інвентар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A10336C2-A357-C43E-933B-58E05351B2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960" y="3722451"/>
            <a:ext cx="1700589" cy="1275442"/>
          </a:xfrm>
          <a:prstGeom prst="rect">
            <a:avLst/>
          </a:prstGeom>
        </p:spPr>
      </p:pic>
      <p:pic>
        <p:nvPicPr>
          <p:cNvPr id="21" name="Google Shape;866;p2">
            <a:extLst>
              <a:ext uri="{FF2B5EF4-FFF2-40B4-BE49-F238E27FC236}">
                <a16:creationId xmlns:a16="http://schemas.microsoft.com/office/drawing/2014/main" id="{36BD525A-A06B-DC8A-FFB7-8914DA87CA1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36277" r="31941" b="14659"/>
          <a:stretch/>
        </p:blipFill>
        <p:spPr>
          <a:xfrm rot="-24600">
            <a:off x="5567701" y="3508843"/>
            <a:ext cx="1492159" cy="165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Рисунок 21" descr="Зображення, що містить у приміщенні, машина, Офісна будівля, стіл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37BFCADC-7DAF-D721-AFD6-5B8D9F83C5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30" y="5342359"/>
            <a:ext cx="1939835" cy="1275442"/>
          </a:xfrm>
          <a:prstGeom prst="rect">
            <a:avLst/>
          </a:prstGeom>
        </p:spPr>
      </p:pic>
      <p:pic>
        <p:nvPicPr>
          <p:cNvPr id="24" name="Рисунок 23" descr="Зображення, що містить картинки, Графіка, усмішка, графічний дизайн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09A9BF79-5CF5-19FA-8300-AB0162E9B8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66" y="877217"/>
            <a:ext cx="972000" cy="972000"/>
          </a:xfrm>
          <a:prstGeom prst="rect">
            <a:avLst/>
          </a:prstGeom>
        </p:spPr>
      </p:pic>
      <p:pic>
        <p:nvPicPr>
          <p:cNvPr id="26" name="Рисунок 25" descr="Зображення, що містить малюнок, Мультфільм, мультфільм, картинки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EF11D633-71C6-CAC2-70BC-BAA82FB734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755" y="877217"/>
            <a:ext cx="972000" cy="972000"/>
          </a:xfrm>
          <a:prstGeom prst="rect">
            <a:avLst/>
          </a:prstGeom>
        </p:spPr>
      </p:pic>
      <p:pic>
        <p:nvPicPr>
          <p:cNvPr id="32" name="Рисунок 31" descr="Зображення, що містить картинки, мультфільм, Мультфільм, ілюстрація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C5565B2D-1309-5AD9-DD2F-A8FBF39341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907" y="2448718"/>
            <a:ext cx="972000" cy="972000"/>
          </a:xfrm>
          <a:prstGeom prst="rect">
            <a:avLst/>
          </a:prstGeom>
        </p:spPr>
      </p:pic>
      <p:pic>
        <p:nvPicPr>
          <p:cNvPr id="36" name="Рисунок 35" descr="Зображення, що містить візерунок, мистецтво, бусини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D84D8A48-A8F1-8F5E-FC1C-D28A2E43C4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84" y="5136529"/>
            <a:ext cx="1930757" cy="1624806"/>
          </a:xfrm>
          <a:prstGeom prst="rect">
            <a:avLst/>
          </a:prstGeom>
        </p:spPr>
      </p:pic>
      <p:pic>
        <p:nvPicPr>
          <p:cNvPr id="3" name="Рисунок 2" descr="Зображення, що містить картинки, Графіка, Обличчя людини, усмішка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D766195A-E712-EC99-A567-299F0C1C46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0" y="2269876"/>
            <a:ext cx="972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6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D2E736B3-6B63-3140-0910-2BDF0B49F6C5}"/>
              </a:ext>
            </a:extLst>
          </p:cNvPr>
          <p:cNvGrpSpPr/>
          <p:nvPr/>
        </p:nvGrpSpPr>
        <p:grpSpPr>
          <a:xfrm>
            <a:off x="290331" y="2535003"/>
            <a:ext cx="2973070" cy="1555221"/>
            <a:chOff x="1491" y="3147"/>
            <a:chExt cx="2973650" cy="1201100"/>
          </a:xfrm>
        </p:grpSpPr>
        <p:sp>
          <p:nvSpPr>
            <p:cNvPr id="5" name="Прямокутник: округлені кути 4">
              <a:extLst>
                <a:ext uri="{FF2B5EF4-FFF2-40B4-BE49-F238E27FC236}">
                  <a16:creationId xmlns:a16="http://schemas.microsoft.com/office/drawing/2014/main" id="{499AB14C-7D9D-3D97-C842-985D286FCCC8}"/>
                </a:ext>
              </a:extLst>
            </p:cNvPr>
            <p:cNvSpPr/>
            <p:nvPr/>
          </p:nvSpPr>
          <p:spPr>
            <a:xfrm>
              <a:off x="1491" y="3147"/>
              <a:ext cx="2973650" cy="1144547"/>
            </a:xfrm>
            <a:prstGeom prst="roundRect">
              <a:avLst/>
            </a:prstGeom>
            <a:noFill/>
            <a:ln>
              <a:solidFill>
                <a:srgbClr val="FF66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uk-UA"/>
            </a:p>
          </p:txBody>
        </p:sp>
        <p:sp>
          <p:nvSpPr>
            <p:cNvPr id="6" name="Поле 1">
              <a:extLst>
                <a:ext uri="{FF2B5EF4-FFF2-40B4-BE49-F238E27FC236}">
                  <a16:creationId xmlns:a16="http://schemas.microsoft.com/office/drawing/2014/main" id="{3D49B6A3-54FF-6CC8-58FE-483C695D85CC}"/>
                </a:ext>
              </a:extLst>
            </p:cNvPr>
            <p:cNvSpPr txBox="1"/>
            <p:nvPr/>
          </p:nvSpPr>
          <p:spPr>
            <a:xfrm>
              <a:off x="73888" y="57437"/>
              <a:ext cx="2828855" cy="114681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None/>
              </a:pPr>
              <a:r>
                <a:rPr lang="uk-UA" sz="1200" b="1" u="sng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Соціально-гуманітарний блок</a:t>
              </a:r>
            </a:p>
            <a:p>
              <a:pPr algn="ctr">
                <a:spcBef>
                  <a:spcPts val="600"/>
                </a:spcBef>
                <a:buNone/>
              </a:pPr>
              <a:r>
                <a:rPr lang="uk-UA" sz="1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Українська та зарубіжна культура</a:t>
              </a:r>
              <a:endParaRPr lang="uk-U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buNone/>
              </a:pPr>
              <a:r>
                <a:rPr lang="uk-UA" sz="1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Іноземна мова</a:t>
              </a:r>
              <a:endParaRPr lang="uk-U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buNone/>
              </a:pPr>
              <a:r>
                <a:rPr lang="uk-UA" sz="1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Вступ до університетських студій</a:t>
              </a:r>
              <a:endParaRPr lang="uk-U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buNone/>
              </a:pPr>
              <a:r>
                <a:rPr lang="uk-UA" sz="1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Соціально-політичні студії</a:t>
              </a:r>
              <a:endParaRPr lang="uk-U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buNone/>
              </a:pPr>
              <a:r>
                <a:rPr lang="uk-UA" sz="1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Вибрані розділи трудового права і основ підприємницької діяльності</a:t>
              </a:r>
              <a:endParaRPr lang="uk-U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buNone/>
              </a:pPr>
              <a:r>
                <a:rPr lang="uk-UA" sz="1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Безпека життєдіяльності з основами екології</a:t>
              </a:r>
              <a:endParaRPr lang="uk-U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7" name="Групувати 6">
            <a:extLst>
              <a:ext uri="{FF2B5EF4-FFF2-40B4-BE49-F238E27FC236}">
                <a16:creationId xmlns:a16="http://schemas.microsoft.com/office/drawing/2014/main" id="{44DA01A1-0362-BEF7-622E-EE108E1B3679}"/>
              </a:ext>
            </a:extLst>
          </p:cNvPr>
          <p:cNvGrpSpPr/>
          <p:nvPr/>
        </p:nvGrpSpPr>
        <p:grpSpPr>
          <a:xfrm>
            <a:off x="2547771" y="61595"/>
            <a:ext cx="6633845" cy="345440"/>
            <a:chOff x="0" y="0"/>
            <a:chExt cx="6633873" cy="345440"/>
          </a:xfrm>
        </p:grpSpPr>
        <p:sp>
          <p:nvSpPr>
            <p:cNvPr id="8" name="Прямокутник: округлені кути 7">
              <a:extLst>
                <a:ext uri="{FF2B5EF4-FFF2-40B4-BE49-F238E27FC236}">
                  <a16:creationId xmlns:a16="http://schemas.microsoft.com/office/drawing/2014/main" id="{3D7748CB-6C25-544C-5695-F0F6CC3D2399}"/>
                </a:ext>
              </a:extLst>
            </p:cNvPr>
            <p:cNvSpPr/>
            <p:nvPr/>
          </p:nvSpPr>
          <p:spPr>
            <a:xfrm>
              <a:off x="0" y="0"/>
              <a:ext cx="6633873" cy="345440"/>
            </a:xfrm>
            <a:prstGeom prst="roundRect">
              <a:avLst/>
            </a:prstGeom>
            <a:noFill/>
            <a:ln>
              <a:solidFill>
                <a:srgbClr val="FF66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uk-UA"/>
            </a:p>
          </p:txBody>
        </p:sp>
        <p:sp>
          <p:nvSpPr>
            <p:cNvPr id="9" name="Поле 1">
              <a:extLst>
                <a:ext uri="{FF2B5EF4-FFF2-40B4-BE49-F238E27FC236}">
                  <a16:creationId xmlns:a16="http://schemas.microsoft.com/office/drawing/2014/main" id="{D4F1426A-7ADC-F9A6-7C62-B89BA4868D81}"/>
                </a:ext>
              </a:extLst>
            </p:cNvPr>
            <p:cNvSpPr txBox="1"/>
            <p:nvPr/>
          </p:nvSpPr>
          <p:spPr>
            <a:xfrm>
              <a:off x="216707" y="65523"/>
              <a:ext cx="5931673" cy="262393"/>
            </a:xfrm>
            <a:prstGeom prst="rect">
              <a:avLst/>
            </a:prstGeom>
            <a:noFill/>
            <a:ln w="6350">
              <a:noFill/>
              <a:round/>
            </a:ln>
            <a:effectLst>
              <a:softEdge rad="31750"/>
            </a:effectLst>
            <a:scene3d>
              <a:camera prst="orthographicFront"/>
              <a:lightRig rig="threePt" dir="t"/>
            </a:scene3d>
            <a:sp3d>
              <a:bevelT w="6350"/>
            </a:sp3d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None/>
              </a:pPr>
              <a:r>
                <a:rPr lang="uk-UA" sz="1600" b="1" kern="50" spc="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Навчальний план ОПП </a:t>
              </a:r>
              <a:r>
                <a:rPr lang="uk-UA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uk-UA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Times New Roman" panose="02020603050405020304" pitchFamily="18" charset="0"/>
                </a:rPr>
                <a:t>«Обчислювальна фізика»</a:t>
              </a:r>
              <a:endParaRPr lang="uk-UA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0" name="Групувати 9">
            <a:extLst>
              <a:ext uri="{FF2B5EF4-FFF2-40B4-BE49-F238E27FC236}">
                <a16:creationId xmlns:a16="http://schemas.microsoft.com/office/drawing/2014/main" id="{F41742E4-91ED-4A26-A0EE-AF9184931946}"/>
              </a:ext>
            </a:extLst>
          </p:cNvPr>
          <p:cNvGrpSpPr/>
          <p:nvPr/>
        </p:nvGrpSpPr>
        <p:grpSpPr>
          <a:xfrm>
            <a:off x="8093191" y="830724"/>
            <a:ext cx="3553545" cy="1034382"/>
            <a:chOff x="0" y="0"/>
            <a:chExt cx="2736740" cy="672713"/>
          </a:xfrm>
          <a:noFill/>
        </p:grpSpPr>
        <p:sp>
          <p:nvSpPr>
            <p:cNvPr id="11" name="Прямокутник: округлені кути 10">
              <a:extLst>
                <a:ext uri="{FF2B5EF4-FFF2-40B4-BE49-F238E27FC236}">
                  <a16:creationId xmlns:a16="http://schemas.microsoft.com/office/drawing/2014/main" id="{C966DBDD-6BD2-B125-22AA-7D0CE9172FA6}"/>
                </a:ext>
              </a:extLst>
            </p:cNvPr>
            <p:cNvSpPr/>
            <p:nvPr/>
          </p:nvSpPr>
          <p:spPr>
            <a:xfrm>
              <a:off x="0" y="0"/>
              <a:ext cx="2736740" cy="672713"/>
            </a:xfrm>
            <a:prstGeom prst="roundRect">
              <a:avLst/>
            </a:prstGeom>
            <a:grpFill/>
            <a:ln>
              <a:solidFill>
                <a:srgbClr val="FF66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uk-UA"/>
            </a:p>
          </p:txBody>
        </p:sp>
        <p:sp>
          <p:nvSpPr>
            <p:cNvPr id="12" name="Поле 1">
              <a:extLst>
                <a:ext uri="{FF2B5EF4-FFF2-40B4-BE49-F238E27FC236}">
                  <a16:creationId xmlns:a16="http://schemas.microsoft.com/office/drawing/2014/main" id="{EF9606DF-CEB2-7240-D212-22DF62C0368B}"/>
                </a:ext>
              </a:extLst>
            </p:cNvPr>
            <p:cNvSpPr txBox="1"/>
            <p:nvPr/>
          </p:nvSpPr>
          <p:spPr>
            <a:xfrm>
              <a:off x="0" y="41268"/>
              <a:ext cx="2579337" cy="595078"/>
            </a:xfrm>
            <a:prstGeom prst="rect">
              <a:avLst/>
            </a:prstGeom>
            <a:grpFill/>
            <a:ln w="63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buNone/>
              </a:pPr>
              <a:r>
                <a:rPr lang="uk-UA" sz="1200" b="1" u="sng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Блок математичних дисциплін</a:t>
              </a:r>
            </a:p>
            <a:p>
              <a:pPr algn="ctr">
                <a:lnSpc>
                  <a:spcPct val="120000"/>
                </a:lnSpc>
                <a:spcBef>
                  <a:spcPts val="600"/>
                </a:spcBef>
                <a:buNone/>
              </a:pPr>
              <a:r>
                <a:rPr lang="uk-UA" sz="1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Диференціальне та інтегральне числення</a:t>
              </a:r>
              <a:endParaRPr lang="uk-U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lnSpc>
                  <a:spcPct val="120000"/>
                </a:lnSpc>
                <a:buNone/>
              </a:pPr>
              <a:r>
                <a:rPr lang="uk-UA" sz="1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Математичні основи машинного навчання</a:t>
              </a:r>
              <a:endParaRPr lang="uk-U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lnSpc>
                  <a:spcPct val="120000"/>
                </a:lnSpc>
                <a:buNone/>
              </a:pPr>
              <a:r>
                <a:rPr lang="uk-UA" sz="1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Математичні основи комп'ютерної фізики</a:t>
              </a:r>
              <a:endParaRPr lang="uk-U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3" name="Групувати 12">
            <a:extLst>
              <a:ext uri="{FF2B5EF4-FFF2-40B4-BE49-F238E27FC236}">
                <a16:creationId xmlns:a16="http://schemas.microsoft.com/office/drawing/2014/main" id="{68338B2B-2A81-4024-7DD7-93B25A4804FC}"/>
              </a:ext>
            </a:extLst>
          </p:cNvPr>
          <p:cNvGrpSpPr/>
          <p:nvPr/>
        </p:nvGrpSpPr>
        <p:grpSpPr>
          <a:xfrm>
            <a:off x="304455" y="564747"/>
            <a:ext cx="6271441" cy="1566336"/>
            <a:chOff x="1" y="1"/>
            <a:chExt cx="5413468" cy="1566386"/>
          </a:xfrm>
        </p:grpSpPr>
        <p:grpSp>
          <p:nvGrpSpPr>
            <p:cNvPr id="14" name="Групувати 13">
              <a:extLst>
                <a:ext uri="{FF2B5EF4-FFF2-40B4-BE49-F238E27FC236}">
                  <a16:creationId xmlns:a16="http://schemas.microsoft.com/office/drawing/2014/main" id="{2BA947D0-7C0E-CD54-ADD0-D5C5FDD84F5C}"/>
                </a:ext>
              </a:extLst>
            </p:cNvPr>
            <p:cNvGrpSpPr/>
            <p:nvPr/>
          </p:nvGrpSpPr>
          <p:grpSpPr>
            <a:xfrm>
              <a:off x="168467" y="376954"/>
              <a:ext cx="2346981" cy="1014525"/>
              <a:chOff x="1490" y="281539"/>
              <a:chExt cx="2346981" cy="1014525"/>
            </a:xfrm>
          </p:grpSpPr>
          <p:sp>
            <p:nvSpPr>
              <p:cNvPr id="20" name="Прямокутник: округлені кути 19">
                <a:extLst>
                  <a:ext uri="{FF2B5EF4-FFF2-40B4-BE49-F238E27FC236}">
                    <a16:creationId xmlns:a16="http://schemas.microsoft.com/office/drawing/2014/main" id="{CF6F407E-37DA-20D7-89AD-F345C26044EC}"/>
                  </a:ext>
                </a:extLst>
              </p:cNvPr>
              <p:cNvSpPr/>
              <p:nvPr/>
            </p:nvSpPr>
            <p:spPr>
              <a:xfrm>
                <a:off x="1490" y="281539"/>
                <a:ext cx="2346981" cy="1014525"/>
              </a:xfrm>
              <a:prstGeom prst="roundRect">
                <a:avLst>
                  <a:gd name="adj" fmla="val 10178"/>
                </a:avLst>
              </a:prstGeom>
              <a:noFill/>
              <a:ln>
                <a:solidFill>
                  <a:srgbClr val="FF660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uk-UA"/>
              </a:p>
            </p:txBody>
          </p:sp>
          <p:sp>
            <p:nvSpPr>
              <p:cNvPr id="21" name="Поле 1">
                <a:extLst>
                  <a:ext uri="{FF2B5EF4-FFF2-40B4-BE49-F238E27FC236}">
                    <a16:creationId xmlns:a16="http://schemas.microsoft.com/office/drawing/2014/main" id="{AD976DE6-22FB-892E-A826-84821BE85448}"/>
                  </a:ext>
                </a:extLst>
              </p:cNvPr>
              <p:cNvSpPr txBox="1"/>
              <p:nvPr/>
            </p:nvSpPr>
            <p:spPr>
              <a:xfrm>
                <a:off x="40888" y="386214"/>
                <a:ext cx="2257978" cy="859081"/>
              </a:xfrm>
              <a:prstGeom prst="rect">
                <a:avLst/>
              </a:prstGeom>
              <a:noFill/>
              <a:ln w="6350" cap="rnd">
                <a:noFill/>
              </a:ln>
              <a:effectLst/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  <a:buNone/>
                </a:pPr>
                <a:r>
                  <a:rPr lang="uk-UA" sz="1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Механіка та астрономія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:r>
                  <a:rPr lang="uk-UA" sz="1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Молекулярна фізика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:r>
                  <a:rPr lang="uk-UA" sz="1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Електрика та магнетизм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:r>
                  <a:rPr lang="uk-UA" sz="1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Оптика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:r>
                  <a:rPr lang="uk-UA" sz="1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Фізика атома та ядра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grpSp>
          <p:nvGrpSpPr>
            <p:cNvPr id="15" name="Групувати 14">
              <a:extLst>
                <a:ext uri="{FF2B5EF4-FFF2-40B4-BE49-F238E27FC236}">
                  <a16:creationId xmlns:a16="http://schemas.microsoft.com/office/drawing/2014/main" id="{0B0F8A4D-EF53-9E19-770C-DBB6D1CF2ADC}"/>
                </a:ext>
              </a:extLst>
            </p:cNvPr>
            <p:cNvGrpSpPr/>
            <p:nvPr/>
          </p:nvGrpSpPr>
          <p:grpSpPr>
            <a:xfrm>
              <a:off x="3199110" y="376952"/>
              <a:ext cx="2062587" cy="1014525"/>
              <a:chOff x="-100682" y="-28574"/>
              <a:chExt cx="2062612" cy="1014889"/>
            </a:xfrm>
          </p:grpSpPr>
          <p:sp>
            <p:nvSpPr>
              <p:cNvPr id="18" name="Прямокутник: округлені кути 17">
                <a:extLst>
                  <a:ext uri="{FF2B5EF4-FFF2-40B4-BE49-F238E27FC236}">
                    <a16:creationId xmlns:a16="http://schemas.microsoft.com/office/drawing/2014/main" id="{800BA510-2436-423D-6555-640F1436DD3F}"/>
                  </a:ext>
                </a:extLst>
              </p:cNvPr>
              <p:cNvSpPr/>
              <p:nvPr/>
            </p:nvSpPr>
            <p:spPr>
              <a:xfrm>
                <a:off x="-100681" y="-28574"/>
                <a:ext cx="2062611" cy="1014889"/>
              </a:xfrm>
              <a:prstGeom prst="roundRect">
                <a:avLst>
                  <a:gd name="adj" fmla="val 12183"/>
                </a:avLst>
              </a:prstGeom>
              <a:noFill/>
              <a:ln>
                <a:solidFill>
                  <a:srgbClr val="FF660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uk-UA"/>
              </a:p>
            </p:txBody>
          </p:sp>
          <p:sp>
            <p:nvSpPr>
              <p:cNvPr id="19" name="Поле 1">
                <a:extLst>
                  <a:ext uri="{FF2B5EF4-FFF2-40B4-BE49-F238E27FC236}">
                    <a16:creationId xmlns:a16="http://schemas.microsoft.com/office/drawing/2014/main" id="{B0047830-7BCC-679C-9F07-BC2C971FB09C}"/>
                  </a:ext>
                </a:extLst>
              </p:cNvPr>
              <p:cNvSpPr txBox="1"/>
              <p:nvPr/>
            </p:nvSpPr>
            <p:spPr>
              <a:xfrm>
                <a:off x="-100682" y="41481"/>
                <a:ext cx="2062611" cy="92235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uk-UA" sz="1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Квантова механіка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ct val="110000"/>
                  </a:lnSpc>
                  <a:buNone/>
                </a:pPr>
                <a:r>
                  <a:rPr lang="uk-UA" sz="1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Фізика функціональних матеріалів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ct val="110000"/>
                  </a:lnSpc>
                  <a:buNone/>
                </a:pPr>
                <a:r>
                  <a:rPr lang="uk-UA" sz="1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Фізика молекул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ct val="110000"/>
                  </a:lnSpc>
                  <a:buNone/>
                </a:pPr>
                <a:r>
                  <a:rPr lang="uk-UA" sz="1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Фізика молекулярних структур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ct val="110000"/>
                  </a:lnSpc>
                  <a:buNone/>
                </a:pPr>
                <a:r>
                  <a:rPr lang="uk-UA" sz="1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Статистична фізика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16" name="Стрілка: вправо 15">
              <a:extLst>
                <a:ext uri="{FF2B5EF4-FFF2-40B4-BE49-F238E27FC236}">
                  <a16:creationId xmlns:a16="http://schemas.microsoft.com/office/drawing/2014/main" id="{5F4ECA49-2867-3A72-8F79-FBAB104213E0}"/>
                </a:ext>
              </a:extLst>
            </p:cNvPr>
            <p:cNvSpPr/>
            <p:nvPr/>
          </p:nvSpPr>
          <p:spPr>
            <a:xfrm>
              <a:off x="2583077" y="672770"/>
              <a:ext cx="551475" cy="324010"/>
            </a:xfrm>
            <a:prstGeom prst="rightArrow">
              <a:avLst/>
            </a:prstGeom>
            <a:noFill/>
            <a:ln>
              <a:solidFill>
                <a:srgbClr val="FF66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uk-UA"/>
            </a:p>
          </p:txBody>
        </p:sp>
        <p:sp>
          <p:nvSpPr>
            <p:cNvPr id="17" name="Прямокутник: округлені кути 16">
              <a:extLst>
                <a:ext uri="{FF2B5EF4-FFF2-40B4-BE49-F238E27FC236}">
                  <a16:creationId xmlns:a16="http://schemas.microsoft.com/office/drawing/2014/main" id="{736FA4BE-08E8-6E22-4C11-82925407FCCA}"/>
                </a:ext>
              </a:extLst>
            </p:cNvPr>
            <p:cNvSpPr/>
            <p:nvPr/>
          </p:nvSpPr>
          <p:spPr>
            <a:xfrm>
              <a:off x="1" y="1"/>
              <a:ext cx="5413468" cy="1566386"/>
            </a:xfrm>
            <a:prstGeom prst="roundRect">
              <a:avLst>
                <a:gd name="adj" fmla="val 11415"/>
              </a:avLst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uk-UA"/>
            </a:p>
          </p:txBody>
        </p:sp>
      </p:grpSp>
      <p:sp>
        <p:nvSpPr>
          <p:cNvPr id="22" name="Стрілка: вправо 21">
            <a:extLst>
              <a:ext uri="{FF2B5EF4-FFF2-40B4-BE49-F238E27FC236}">
                <a16:creationId xmlns:a16="http://schemas.microsoft.com/office/drawing/2014/main" id="{062D9564-15DA-8BAA-7E5E-BFEBDBF13A87}"/>
              </a:ext>
            </a:extLst>
          </p:cNvPr>
          <p:cNvSpPr/>
          <p:nvPr/>
        </p:nvSpPr>
        <p:spPr>
          <a:xfrm rot="10800000">
            <a:off x="6924704" y="1124084"/>
            <a:ext cx="1055595" cy="366470"/>
          </a:xfrm>
          <a:prstGeom prst="rightArrow">
            <a:avLst/>
          </a:prstGeom>
          <a:noFill/>
          <a:ln>
            <a:solidFill>
              <a:srgbClr val="FF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uk-UA"/>
          </a:p>
        </p:txBody>
      </p:sp>
      <p:grpSp>
        <p:nvGrpSpPr>
          <p:cNvPr id="23" name="Групувати 22">
            <a:extLst>
              <a:ext uri="{FF2B5EF4-FFF2-40B4-BE49-F238E27FC236}">
                <a16:creationId xmlns:a16="http://schemas.microsoft.com/office/drawing/2014/main" id="{ED80A558-81AA-0F3D-C9F8-A56215783FE7}"/>
              </a:ext>
            </a:extLst>
          </p:cNvPr>
          <p:cNvGrpSpPr/>
          <p:nvPr/>
        </p:nvGrpSpPr>
        <p:grpSpPr>
          <a:xfrm>
            <a:off x="4275518" y="2591450"/>
            <a:ext cx="3632200" cy="1448152"/>
            <a:chOff x="0" y="196366"/>
            <a:chExt cx="3632255" cy="975958"/>
          </a:xfrm>
        </p:grpSpPr>
        <p:sp>
          <p:nvSpPr>
            <p:cNvPr id="24" name="Прямокутник: округлені кути 23">
              <a:extLst>
                <a:ext uri="{FF2B5EF4-FFF2-40B4-BE49-F238E27FC236}">
                  <a16:creationId xmlns:a16="http://schemas.microsoft.com/office/drawing/2014/main" id="{CD9C82FB-0088-05FB-2812-3C5CA83FC70F}"/>
                </a:ext>
              </a:extLst>
            </p:cNvPr>
            <p:cNvSpPr/>
            <p:nvPr/>
          </p:nvSpPr>
          <p:spPr>
            <a:xfrm>
              <a:off x="0" y="196366"/>
              <a:ext cx="3632255" cy="972033"/>
            </a:xfrm>
            <a:prstGeom prst="roundRect">
              <a:avLst/>
            </a:prstGeom>
            <a:noFill/>
            <a:ln>
              <a:solidFill>
                <a:srgbClr val="FF66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uk-UA"/>
            </a:p>
          </p:txBody>
        </p:sp>
        <p:sp>
          <p:nvSpPr>
            <p:cNvPr id="25" name="Поле 1">
              <a:extLst>
                <a:ext uri="{FF2B5EF4-FFF2-40B4-BE49-F238E27FC236}">
                  <a16:creationId xmlns:a16="http://schemas.microsoft.com/office/drawing/2014/main" id="{189295E8-61CF-4BDA-50EC-D95EBAA2E1EC}"/>
                </a:ext>
              </a:extLst>
            </p:cNvPr>
            <p:cNvSpPr txBox="1"/>
            <p:nvPr/>
          </p:nvSpPr>
          <p:spPr>
            <a:xfrm>
              <a:off x="54080" y="241986"/>
              <a:ext cx="3466465" cy="93033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uk-UA" sz="1200" b="1" u="sng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Блок комп’ютерних дисциплін</a:t>
              </a:r>
            </a:p>
            <a:p>
              <a:pPr algn="ctr">
                <a:spcBef>
                  <a:spcPts val="600"/>
                </a:spcBef>
                <a:buNone/>
              </a:pPr>
              <a:r>
                <a:rPr lang="uk-UA" sz="1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Програмування</a:t>
              </a:r>
              <a:endParaRPr lang="uk-U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buNone/>
              </a:pPr>
              <a:r>
                <a:rPr lang="uk-UA" sz="1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Машинне навчання і штучний інтелект у фізиці</a:t>
              </a:r>
              <a:endParaRPr lang="uk-U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buNone/>
              </a:pPr>
              <a:r>
                <a:rPr lang="uk-UA" sz="1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Моделювання фізичних процесів</a:t>
              </a:r>
              <a:endParaRPr lang="uk-U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buNone/>
              </a:pPr>
              <a:r>
                <a:rPr lang="uk-UA" sz="1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Квантово-хімічне моделювання та молекулярна динаміка</a:t>
              </a:r>
              <a:endParaRPr lang="uk-U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buNone/>
              </a:pPr>
              <a:r>
                <a:rPr lang="uk-UA" sz="1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Алгоритми та структури даних у моделюванні</a:t>
              </a:r>
              <a:endParaRPr lang="uk-U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buNone/>
              </a:pPr>
              <a:r>
                <a:rPr lang="uk-UA" sz="1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Основи операційних систем для фізичного моделювання</a:t>
              </a:r>
              <a:endParaRPr lang="uk-U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buNone/>
              </a:pPr>
              <a:r>
                <a:rPr lang="uk-UA" sz="1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Комп'ютерна електроніка</a:t>
              </a:r>
              <a:endParaRPr lang="uk-U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6" name="Групувати 25">
            <a:extLst>
              <a:ext uri="{FF2B5EF4-FFF2-40B4-BE49-F238E27FC236}">
                <a16:creationId xmlns:a16="http://schemas.microsoft.com/office/drawing/2014/main" id="{C3C1B8D9-A09D-608E-AFD1-8C28C2E2014E}"/>
              </a:ext>
            </a:extLst>
          </p:cNvPr>
          <p:cNvGrpSpPr/>
          <p:nvPr/>
        </p:nvGrpSpPr>
        <p:grpSpPr>
          <a:xfrm>
            <a:off x="9135326" y="2775295"/>
            <a:ext cx="2404362" cy="936177"/>
            <a:chOff x="0" y="0"/>
            <a:chExt cx="2153313" cy="452755"/>
          </a:xfrm>
        </p:grpSpPr>
        <p:sp>
          <p:nvSpPr>
            <p:cNvPr id="27" name="Прямокутник: округлені кути 26">
              <a:extLst>
                <a:ext uri="{FF2B5EF4-FFF2-40B4-BE49-F238E27FC236}">
                  <a16:creationId xmlns:a16="http://schemas.microsoft.com/office/drawing/2014/main" id="{DFDFE16F-6F74-B80C-EB2E-1205E9BCB018}"/>
                </a:ext>
              </a:extLst>
            </p:cNvPr>
            <p:cNvSpPr/>
            <p:nvPr/>
          </p:nvSpPr>
          <p:spPr>
            <a:xfrm>
              <a:off x="0" y="0"/>
              <a:ext cx="2153313" cy="452755"/>
            </a:xfrm>
            <a:prstGeom prst="roundRect">
              <a:avLst/>
            </a:prstGeom>
            <a:noFill/>
            <a:ln>
              <a:solidFill>
                <a:srgbClr val="FF66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uk-UA"/>
            </a:p>
          </p:txBody>
        </p:sp>
        <p:sp>
          <p:nvSpPr>
            <p:cNvPr id="28" name="Поле 1">
              <a:extLst>
                <a:ext uri="{FF2B5EF4-FFF2-40B4-BE49-F238E27FC236}">
                  <a16:creationId xmlns:a16="http://schemas.microsoft.com/office/drawing/2014/main" id="{C0E0BCFA-732C-287B-A432-307608EBE252}"/>
                </a:ext>
              </a:extLst>
            </p:cNvPr>
            <p:cNvSpPr txBox="1"/>
            <p:nvPr/>
          </p:nvSpPr>
          <p:spPr>
            <a:xfrm>
              <a:off x="14412" y="28658"/>
              <a:ext cx="2114550" cy="373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None/>
              </a:pPr>
              <a:r>
                <a:rPr lang="uk-UA" sz="1200" b="1" u="sng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Вибірково-обов’язковий блок</a:t>
              </a:r>
            </a:p>
            <a:p>
              <a:pPr algn="ctr">
                <a:spcBef>
                  <a:spcPts val="600"/>
                </a:spcBef>
                <a:buNone/>
              </a:pPr>
              <a:r>
                <a:rPr lang="uk-UA" sz="1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Базова загальновійськова підготовка  </a:t>
              </a:r>
              <a:endParaRPr lang="uk-U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buNone/>
              </a:pPr>
              <a:r>
                <a:rPr lang="uk-UA" sz="1000" b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Домедична</a:t>
              </a:r>
              <a:r>
                <a:rPr lang="uk-UA" sz="1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допомога</a:t>
              </a:r>
              <a:endParaRPr lang="uk-U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buNone/>
              </a:pPr>
              <a:r>
                <a:rPr lang="uk-UA" sz="1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uk-U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4" name="Групувати 33">
            <a:extLst>
              <a:ext uri="{FF2B5EF4-FFF2-40B4-BE49-F238E27FC236}">
                <a16:creationId xmlns:a16="http://schemas.microsoft.com/office/drawing/2014/main" id="{D737E132-74E1-0E1F-001C-4A68B1C2F14E}"/>
              </a:ext>
            </a:extLst>
          </p:cNvPr>
          <p:cNvGrpSpPr/>
          <p:nvPr/>
        </p:nvGrpSpPr>
        <p:grpSpPr>
          <a:xfrm>
            <a:off x="286864" y="4247264"/>
            <a:ext cx="2808605" cy="2443480"/>
            <a:chOff x="0" y="0"/>
            <a:chExt cx="2809102" cy="2444064"/>
          </a:xfrm>
        </p:grpSpPr>
        <p:grpSp>
          <p:nvGrpSpPr>
            <p:cNvPr id="35" name="Групувати 34">
              <a:extLst>
                <a:ext uri="{FF2B5EF4-FFF2-40B4-BE49-F238E27FC236}">
                  <a16:creationId xmlns:a16="http://schemas.microsoft.com/office/drawing/2014/main" id="{5953DCF8-8B52-3409-4D7D-14F3DCE93D33}"/>
                </a:ext>
              </a:extLst>
            </p:cNvPr>
            <p:cNvGrpSpPr/>
            <p:nvPr/>
          </p:nvGrpSpPr>
          <p:grpSpPr>
            <a:xfrm>
              <a:off x="98854" y="90617"/>
              <a:ext cx="2595245" cy="1144905"/>
              <a:chOff x="0" y="0"/>
              <a:chExt cx="2595434" cy="1144931"/>
            </a:xfrm>
          </p:grpSpPr>
          <p:sp>
            <p:nvSpPr>
              <p:cNvPr id="40" name="Прямокутник: округлені кути 39">
                <a:extLst>
                  <a:ext uri="{FF2B5EF4-FFF2-40B4-BE49-F238E27FC236}">
                    <a16:creationId xmlns:a16="http://schemas.microsoft.com/office/drawing/2014/main" id="{78D517C4-0FFA-309A-FDAF-1EAA7EB511DD}"/>
                  </a:ext>
                </a:extLst>
              </p:cNvPr>
              <p:cNvSpPr/>
              <p:nvPr/>
            </p:nvSpPr>
            <p:spPr>
              <a:xfrm>
                <a:off x="0" y="0"/>
                <a:ext cx="2595434" cy="1084820"/>
              </a:xfrm>
              <a:prstGeom prst="roundRect">
                <a:avLst/>
              </a:prstGeom>
              <a:noFill/>
              <a:ln>
                <a:solidFill>
                  <a:srgbClr val="FF660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uk-UA"/>
              </a:p>
            </p:txBody>
          </p:sp>
          <p:sp>
            <p:nvSpPr>
              <p:cNvPr id="41" name="Поле 5">
                <a:extLst>
                  <a:ext uri="{FF2B5EF4-FFF2-40B4-BE49-F238E27FC236}">
                    <a16:creationId xmlns:a16="http://schemas.microsoft.com/office/drawing/2014/main" id="{DE7976B1-C1C4-831E-25D0-DE884ABF4CE6}"/>
                  </a:ext>
                </a:extLst>
              </p:cNvPr>
              <p:cNvSpPr txBox="1"/>
              <p:nvPr/>
            </p:nvSpPr>
            <p:spPr>
              <a:xfrm>
                <a:off x="515" y="26"/>
                <a:ext cx="2590505" cy="114490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90170" indent="-90170" algn="ctr">
                  <a:buNone/>
                </a:pPr>
                <a:r>
                  <a:rPr lang="uk-UA" sz="1100" b="1" u="sng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Вибірковий блок №1.1.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spcBef>
                    <a:spcPts val="600"/>
                  </a:spcBef>
                  <a:buNone/>
                </a:pPr>
                <a:r>
                  <a:rPr lang="uk-UA" sz="10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Чисельні методи у фізиці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:r>
                  <a:rPr lang="uk-UA" sz="10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Квантова інформатика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:r>
                  <a:rPr lang="uk-UA" sz="10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Теоретична фізика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:r>
                  <a:rPr lang="uk-UA" sz="10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Молекулярний </a:t>
                </a:r>
                <a:r>
                  <a:rPr lang="uk-UA" sz="1000" b="1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докінг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:r>
                  <a:rPr lang="uk-UA" sz="10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Комп'ютерне моделювання </a:t>
                </a:r>
                <a:r>
                  <a:rPr lang="uk-UA" sz="1000" b="1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біоструктур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grpSp>
          <p:nvGrpSpPr>
            <p:cNvPr id="36" name="Групувати 35">
              <a:extLst>
                <a:ext uri="{FF2B5EF4-FFF2-40B4-BE49-F238E27FC236}">
                  <a16:creationId xmlns:a16="http://schemas.microsoft.com/office/drawing/2014/main" id="{C4700365-118F-AC0D-FE37-7F433B231DD3}"/>
                </a:ext>
              </a:extLst>
            </p:cNvPr>
            <p:cNvGrpSpPr/>
            <p:nvPr/>
          </p:nvGrpSpPr>
          <p:grpSpPr>
            <a:xfrm>
              <a:off x="98854" y="1227438"/>
              <a:ext cx="2591435" cy="1102995"/>
              <a:chOff x="0" y="0"/>
              <a:chExt cx="2592000" cy="1103105"/>
            </a:xfrm>
          </p:grpSpPr>
          <p:sp>
            <p:nvSpPr>
              <p:cNvPr id="38" name="Прямокутник: округлені кути 37">
                <a:extLst>
                  <a:ext uri="{FF2B5EF4-FFF2-40B4-BE49-F238E27FC236}">
                    <a16:creationId xmlns:a16="http://schemas.microsoft.com/office/drawing/2014/main" id="{4B5177E0-95E6-F29E-CCDB-F75E26BCC902}"/>
                  </a:ext>
                </a:extLst>
              </p:cNvPr>
              <p:cNvSpPr/>
              <p:nvPr/>
            </p:nvSpPr>
            <p:spPr>
              <a:xfrm>
                <a:off x="0" y="0"/>
                <a:ext cx="2592000" cy="1103081"/>
              </a:xfrm>
              <a:prstGeom prst="roundRect">
                <a:avLst/>
              </a:prstGeom>
              <a:noFill/>
              <a:ln>
                <a:solidFill>
                  <a:srgbClr val="FF660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uk-UA"/>
              </a:p>
            </p:txBody>
          </p:sp>
          <p:sp>
            <p:nvSpPr>
              <p:cNvPr id="39" name="Поле 5">
                <a:extLst>
                  <a:ext uri="{FF2B5EF4-FFF2-40B4-BE49-F238E27FC236}">
                    <a16:creationId xmlns:a16="http://schemas.microsoft.com/office/drawing/2014/main" id="{9420FE8A-49EC-FFC0-3242-B30C9A8A42F2}"/>
                  </a:ext>
                </a:extLst>
              </p:cNvPr>
              <p:cNvSpPr txBox="1"/>
              <p:nvPr/>
            </p:nvSpPr>
            <p:spPr>
              <a:xfrm>
                <a:off x="528" y="5825"/>
                <a:ext cx="2511677" cy="10972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90170" indent="-90170" algn="ctr">
                  <a:buNone/>
                </a:pPr>
                <a:r>
                  <a:rPr lang="uk-UA" sz="1100" b="1" u="sng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Вибірковий блок №1.2.</a:t>
                </a:r>
                <a:endParaRPr lang="uk-UA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spcBef>
                    <a:spcPts val="600"/>
                  </a:spcBef>
                  <a:buNone/>
                </a:pPr>
                <a:r>
                  <a:rPr lang="uk-UA" sz="1000" b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Програмування мовою JAVA</a:t>
                </a:r>
                <a:endParaRPr lang="uk-UA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:r>
                  <a:rPr lang="uk-UA" sz="1000" b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Теорія надпровідності</a:t>
                </a:r>
                <a:endParaRPr lang="uk-UA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:r>
                  <a:rPr lang="uk-UA" sz="1000" b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Теоретична фізика</a:t>
                </a:r>
                <a:endParaRPr lang="uk-UA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:r>
                  <a:rPr lang="uk-UA" sz="1000" b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Методи Монте-Карло</a:t>
                </a:r>
                <a:endParaRPr lang="uk-UA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:r>
                  <a:rPr lang="uk-UA" sz="1000" b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Комп'ютерне моделювання матеріалів</a:t>
                </a:r>
                <a:endParaRPr lang="uk-UA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37" name="Прямокутник: округлені кути 36">
              <a:extLst>
                <a:ext uri="{FF2B5EF4-FFF2-40B4-BE49-F238E27FC236}">
                  <a16:creationId xmlns:a16="http://schemas.microsoft.com/office/drawing/2014/main" id="{E616F4DF-7E07-807F-7A17-78E4A81B6952}"/>
                </a:ext>
              </a:extLst>
            </p:cNvPr>
            <p:cNvSpPr/>
            <p:nvPr/>
          </p:nvSpPr>
          <p:spPr>
            <a:xfrm>
              <a:off x="0" y="0"/>
              <a:ext cx="2809102" cy="2444064"/>
            </a:xfrm>
            <a:prstGeom prst="roundRect">
              <a:avLst>
                <a:gd name="adj" fmla="val 8237"/>
              </a:avLst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uk-UA"/>
            </a:p>
          </p:txBody>
        </p:sp>
      </p:grpSp>
      <p:grpSp>
        <p:nvGrpSpPr>
          <p:cNvPr id="42" name="Групувати 41">
            <a:extLst>
              <a:ext uri="{FF2B5EF4-FFF2-40B4-BE49-F238E27FC236}">
                <a16:creationId xmlns:a16="http://schemas.microsoft.com/office/drawing/2014/main" id="{4FEDC343-8FED-006E-C53B-433C2D14C6FF}"/>
              </a:ext>
            </a:extLst>
          </p:cNvPr>
          <p:cNvGrpSpPr/>
          <p:nvPr/>
        </p:nvGrpSpPr>
        <p:grpSpPr>
          <a:xfrm>
            <a:off x="4596266" y="4304097"/>
            <a:ext cx="2808605" cy="2329815"/>
            <a:chOff x="0" y="0"/>
            <a:chExt cx="2809102" cy="2330433"/>
          </a:xfrm>
        </p:grpSpPr>
        <p:grpSp>
          <p:nvGrpSpPr>
            <p:cNvPr id="43" name="Групувати 42">
              <a:extLst>
                <a:ext uri="{FF2B5EF4-FFF2-40B4-BE49-F238E27FC236}">
                  <a16:creationId xmlns:a16="http://schemas.microsoft.com/office/drawing/2014/main" id="{342ABA43-3AA9-9FBB-72A7-EC9DED52090B}"/>
                </a:ext>
              </a:extLst>
            </p:cNvPr>
            <p:cNvGrpSpPr/>
            <p:nvPr/>
          </p:nvGrpSpPr>
          <p:grpSpPr>
            <a:xfrm>
              <a:off x="98854" y="90617"/>
              <a:ext cx="2590844" cy="1008244"/>
              <a:chOff x="0" y="0"/>
              <a:chExt cx="2591033" cy="1008267"/>
            </a:xfrm>
          </p:grpSpPr>
          <p:sp>
            <p:nvSpPr>
              <p:cNvPr id="48" name="Прямокутник: округлені кути 47">
                <a:extLst>
                  <a:ext uri="{FF2B5EF4-FFF2-40B4-BE49-F238E27FC236}">
                    <a16:creationId xmlns:a16="http://schemas.microsoft.com/office/drawing/2014/main" id="{958E70C5-7C02-591C-2A91-2E7052188C53}"/>
                  </a:ext>
                </a:extLst>
              </p:cNvPr>
              <p:cNvSpPr/>
              <p:nvPr/>
            </p:nvSpPr>
            <p:spPr>
              <a:xfrm>
                <a:off x="0" y="0"/>
                <a:ext cx="2591033" cy="953286"/>
              </a:xfrm>
              <a:prstGeom prst="roundRect">
                <a:avLst/>
              </a:prstGeom>
              <a:noFill/>
              <a:ln>
                <a:solidFill>
                  <a:srgbClr val="FF660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uk-UA"/>
              </a:p>
            </p:txBody>
          </p:sp>
          <p:sp>
            <p:nvSpPr>
              <p:cNvPr id="49" name="Поле 5">
                <a:extLst>
                  <a:ext uri="{FF2B5EF4-FFF2-40B4-BE49-F238E27FC236}">
                    <a16:creationId xmlns:a16="http://schemas.microsoft.com/office/drawing/2014/main" id="{1CAFE12D-FE97-757D-96E8-E95749CDD65D}"/>
                  </a:ext>
                </a:extLst>
              </p:cNvPr>
              <p:cNvSpPr txBox="1"/>
              <p:nvPr/>
            </p:nvSpPr>
            <p:spPr>
              <a:xfrm>
                <a:off x="496" y="2"/>
                <a:ext cx="2590536" cy="100826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90170" indent="-90170" algn="ctr">
                  <a:buNone/>
                </a:pPr>
                <a:r>
                  <a:rPr lang="uk-UA" sz="1100" b="1" u="sng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Вибірковий блок №2.1.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spcBef>
                    <a:spcPts val="600"/>
                  </a:spcBef>
                  <a:buNone/>
                </a:pPr>
                <a:r>
                  <a:rPr lang="uk-UA" sz="1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Мережеві технології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:r>
                  <a:rPr lang="uk-UA" sz="1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Теоретична фізика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:r>
                  <a:rPr lang="uk-UA" sz="1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Комп'ютерне моделювання властивостей речовини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grpSp>
          <p:nvGrpSpPr>
            <p:cNvPr id="44" name="Групувати 43">
              <a:extLst>
                <a:ext uri="{FF2B5EF4-FFF2-40B4-BE49-F238E27FC236}">
                  <a16:creationId xmlns:a16="http://schemas.microsoft.com/office/drawing/2014/main" id="{7B098402-90E2-1356-F277-291574A6C356}"/>
                </a:ext>
              </a:extLst>
            </p:cNvPr>
            <p:cNvGrpSpPr/>
            <p:nvPr/>
          </p:nvGrpSpPr>
          <p:grpSpPr>
            <a:xfrm>
              <a:off x="98854" y="1227438"/>
              <a:ext cx="2591435" cy="1014066"/>
              <a:chOff x="0" y="0"/>
              <a:chExt cx="2592000" cy="1014167"/>
            </a:xfrm>
          </p:grpSpPr>
          <p:sp>
            <p:nvSpPr>
              <p:cNvPr id="46" name="Прямокутник: округлені кути 45">
                <a:extLst>
                  <a:ext uri="{FF2B5EF4-FFF2-40B4-BE49-F238E27FC236}">
                    <a16:creationId xmlns:a16="http://schemas.microsoft.com/office/drawing/2014/main" id="{E3065F01-4A66-5D88-5445-C2005E1DEF78}"/>
                  </a:ext>
                </a:extLst>
              </p:cNvPr>
              <p:cNvSpPr/>
              <p:nvPr/>
            </p:nvSpPr>
            <p:spPr>
              <a:xfrm>
                <a:off x="0" y="0"/>
                <a:ext cx="2592000" cy="1014167"/>
              </a:xfrm>
              <a:prstGeom prst="roundRect">
                <a:avLst/>
              </a:prstGeom>
              <a:noFill/>
              <a:ln>
                <a:solidFill>
                  <a:srgbClr val="FF660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uk-UA"/>
              </a:p>
            </p:txBody>
          </p:sp>
          <p:sp>
            <p:nvSpPr>
              <p:cNvPr id="47" name="Поле 5">
                <a:extLst>
                  <a:ext uri="{FF2B5EF4-FFF2-40B4-BE49-F238E27FC236}">
                    <a16:creationId xmlns:a16="http://schemas.microsoft.com/office/drawing/2014/main" id="{A7BCF942-DB26-0A1C-AC3F-5AA0D6F555E7}"/>
                  </a:ext>
                </a:extLst>
              </p:cNvPr>
              <p:cNvSpPr txBox="1"/>
              <p:nvPr/>
            </p:nvSpPr>
            <p:spPr>
              <a:xfrm>
                <a:off x="528" y="5825"/>
                <a:ext cx="2590881" cy="100834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90170" indent="-90170" algn="ctr">
                  <a:buNone/>
                </a:pPr>
                <a:r>
                  <a:rPr lang="uk-UA" sz="1100" b="1" u="sng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Вибірковий блок №2.2.</a:t>
                </a:r>
                <a:endParaRPr lang="uk-UA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spcBef>
                    <a:spcPts val="600"/>
                  </a:spcBef>
                  <a:buNone/>
                </a:pPr>
                <a:r>
                  <a:rPr lang="uk-UA" sz="1000" b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Кібербезпека</a:t>
                </a:r>
                <a:endParaRPr lang="uk-UA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:r>
                  <a:rPr lang="uk-UA" sz="1000" b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Теоретична фізика</a:t>
                </a:r>
                <a:endParaRPr lang="uk-UA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:r>
                  <a:rPr lang="uk-UA" sz="1000" b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Комп'ютерне моделювання фізичних біоструктур</a:t>
                </a:r>
                <a:endParaRPr lang="uk-UA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spcBef>
                    <a:spcPts val="600"/>
                  </a:spcBef>
                  <a:buNone/>
                </a:pPr>
                <a:r>
                  <a:rPr lang="uk-UA" sz="1000" b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uk-UA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45" name="Прямокутник: округлені кути 44">
              <a:extLst>
                <a:ext uri="{FF2B5EF4-FFF2-40B4-BE49-F238E27FC236}">
                  <a16:creationId xmlns:a16="http://schemas.microsoft.com/office/drawing/2014/main" id="{64091201-656E-1BB5-C8D8-C7C346D80792}"/>
                </a:ext>
              </a:extLst>
            </p:cNvPr>
            <p:cNvSpPr/>
            <p:nvPr/>
          </p:nvSpPr>
          <p:spPr>
            <a:xfrm>
              <a:off x="0" y="0"/>
              <a:ext cx="2809102" cy="2330433"/>
            </a:xfrm>
            <a:prstGeom prst="roundRect">
              <a:avLst>
                <a:gd name="adj" fmla="val 9250"/>
              </a:avLst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uk-UA"/>
            </a:p>
          </p:txBody>
        </p:sp>
      </p:grpSp>
      <p:grpSp>
        <p:nvGrpSpPr>
          <p:cNvPr id="50" name="Групувати 49">
            <a:extLst>
              <a:ext uri="{FF2B5EF4-FFF2-40B4-BE49-F238E27FC236}">
                <a16:creationId xmlns:a16="http://schemas.microsoft.com/office/drawing/2014/main" id="{E82E6E11-5AE5-4947-8FC1-F90587C2B589}"/>
              </a:ext>
            </a:extLst>
          </p:cNvPr>
          <p:cNvGrpSpPr/>
          <p:nvPr/>
        </p:nvGrpSpPr>
        <p:grpSpPr>
          <a:xfrm>
            <a:off x="8536383" y="4282646"/>
            <a:ext cx="3269388" cy="2443480"/>
            <a:chOff x="0" y="0"/>
            <a:chExt cx="2809102" cy="2444064"/>
          </a:xfrm>
        </p:grpSpPr>
        <p:grpSp>
          <p:nvGrpSpPr>
            <p:cNvPr id="51" name="Групувати 50">
              <a:extLst>
                <a:ext uri="{FF2B5EF4-FFF2-40B4-BE49-F238E27FC236}">
                  <a16:creationId xmlns:a16="http://schemas.microsoft.com/office/drawing/2014/main" id="{B87DC4DA-DBF3-5FBE-F36D-763BF66E4A8D}"/>
                </a:ext>
              </a:extLst>
            </p:cNvPr>
            <p:cNvGrpSpPr/>
            <p:nvPr/>
          </p:nvGrpSpPr>
          <p:grpSpPr>
            <a:xfrm>
              <a:off x="98854" y="90617"/>
              <a:ext cx="2631763" cy="1084796"/>
              <a:chOff x="0" y="0"/>
              <a:chExt cx="2631954" cy="1084820"/>
            </a:xfrm>
          </p:grpSpPr>
          <p:sp>
            <p:nvSpPr>
              <p:cNvPr id="56" name="Прямокутник: округлені кути 55">
                <a:extLst>
                  <a:ext uri="{FF2B5EF4-FFF2-40B4-BE49-F238E27FC236}">
                    <a16:creationId xmlns:a16="http://schemas.microsoft.com/office/drawing/2014/main" id="{BA381EEF-3A69-9DE9-8D13-E833873302F5}"/>
                  </a:ext>
                </a:extLst>
              </p:cNvPr>
              <p:cNvSpPr/>
              <p:nvPr/>
            </p:nvSpPr>
            <p:spPr>
              <a:xfrm>
                <a:off x="0" y="0"/>
                <a:ext cx="2595434" cy="1084820"/>
              </a:xfrm>
              <a:prstGeom prst="roundRect">
                <a:avLst/>
              </a:prstGeom>
              <a:noFill/>
              <a:ln>
                <a:solidFill>
                  <a:srgbClr val="FF660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uk-UA"/>
              </a:p>
            </p:txBody>
          </p:sp>
          <p:sp>
            <p:nvSpPr>
              <p:cNvPr id="57" name="Поле 5">
                <a:extLst>
                  <a:ext uri="{FF2B5EF4-FFF2-40B4-BE49-F238E27FC236}">
                    <a16:creationId xmlns:a16="http://schemas.microsoft.com/office/drawing/2014/main" id="{2FED7FC8-B6FD-A720-1FB8-4BEF44624C70}"/>
                  </a:ext>
                </a:extLst>
              </p:cNvPr>
              <p:cNvSpPr txBox="1"/>
              <p:nvPr/>
            </p:nvSpPr>
            <p:spPr>
              <a:xfrm>
                <a:off x="36521" y="19266"/>
                <a:ext cx="2595433" cy="95544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90170" indent="-90170" algn="ctr">
                  <a:buNone/>
                </a:pPr>
                <a:r>
                  <a:rPr lang="uk-UA" sz="1100" b="1" u="sng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Вибірковий блок №3.1.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spcBef>
                    <a:spcPts val="600"/>
                  </a:spcBef>
                  <a:buNone/>
                </a:pPr>
                <a:r>
                  <a:rPr lang="uk-UA" sz="1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Молекулярний дизайн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:r>
                  <a:rPr lang="uk-UA" sz="1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Комп'ютерне моделювання фізичних процесів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:r>
                  <a:rPr lang="uk-UA" sz="1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Паралельні обчислення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:r>
                  <a:rPr lang="uk-UA" sz="1000" b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Синергетика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spcBef>
                    <a:spcPts val="600"/>
                  </a:spcBef>
                  <a:buNone/>
                </a:pPr>
                <a:r>
                  <a:rPr lang="uk-UA" sz="10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grpSp>
          <p:nvGrpSpPr>
            <p:cNvPr id="52" name="Групувати 51">
              <a:extLst>
                <a:ext uri="{FF2B5EF4-FFF2-40B4-BE49-F238E27FC236}">
                  <a16:creationId xmlns:a16="http://schemas.microsoft.com/office/drawing/2014/main" id="{276C5117-2D92-F85B-CCCE-5E4E8D5F1432}"/>
                </a:ext>
              </a:extLst>
            </p:cNvPr>
            <p:cNvGrpSpPr/>
            <p:nvPr/>
          </p:nvGrpSpPr>
          <p:grpSpPr>
            <a:xfrm>
              <a:off x="93394" y="1227438"/>
              <a:ext cx="2596895" cy="1102995"/>
              <a:chOff x="-5461" y="0"/>
              <a:chExt cx="2597461" cy="1103105"/>
            </a:xfrm>
          </p:grpSpPr>
          <p:sp>
            <p:nvSpPr>
              <p:cNvPr id="54" name="Прямокутник: округлені кути 53">
                <a:extLst>
                  <a:ext uri="{FF2B5EF4-FFF2-40B4-BE49-F238E27FC236}">
                    <a16:creationId xmlns:a16="http://schemas.microsoft.com/office/drawing/2014/main" id="{42DFC741-1CAC-3103-27FF-59D555654EBC}"/>
                  </a:ext>
                </a:extLst>
              </p:cNvPr>
              <p:cNvSpPr/>
              <p:nvPr/>
            </p:nvSpPr>
            <p:spPr>
              <a:xfrm>
                <a:off x="0" y="0"/>
                <a:ext cx="2592000" cy="1103081"/>
              </a:xfrm>
              <a:prstGeom prst="roundRect">
                <a:avLst/>
              </a:prstGeom>
              <a:noFill/>
              <a:ln>
                <a:solidFill>
                  <a:srgbClr val="FF660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uk-UA"/>
              </a:p>
            </p:txBody>
          </p:sp>
          <p:sp>
            <p:nvSpPr>
              <p:cNvPr id="55" name="Поле 5">
                <a:extLst>
                  <a:ext uri="{FF2B5EF4-FFF2-40B4-BE49-F238E27FC236}">
                    <a16:creationId xmlns:a16="http://schemas.microsoft.com/office/drawing/2014/main" id="{267F68E2-2806-DC4A-C40B-EA5C613ACF29}"/>
                  </a:ext>
                </a:extLst>
              </p:cNvPr>
              <p:cNvSpPr txBox="1"/>
              <p:nvPr/>
            </p:nvSpPr>
            <p:spPr>
              <a:xfrm>
                <a:off x="-5461" y="5825"/>
                <a:ext cx="2596871" cy="10972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90170" indent="-90170" algn="ctr">
                  <a:buNone/>
                </a:pPr>
                <a:r>
                  <a:rPr lang="uk-UA" sz="1100" b="1" u="sng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Вибірковий блок №3.2.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spcBef>
                    <a:spcPts val="600"/>
                  </a:spcBef>
                  <a:buNone/>
                </a:pPr>
                <a:r>
                  <a:rPr lang="uk-UA" sz="1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Віртуальний скринінг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:r>
                  <a:rPr lang="uk-UA" sz="1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Комп'ютерне моделювання фізичних процесів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:r>
                  <a:rPr lang="uk-UA" sz="1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Чисельні методи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buNone/>
                </a:pPr>
                <a:r>
                  <a:rPr lang="uk-UA" sz="1000" b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Синергетика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spcBef>
                    <a:spcPts val="600"/>
                  </a:spcBef>
                  <a:buNone/>
                </a:pPr>
                <a:r>
                  <a:rPr lang="uk-UA" sz="1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uk-UA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53" name="Прямокутник: округлені кути 52">
              <a:extLst>
                <a:ext uri="{FF2B5EF4-FFF2-40B4-BE49-F238E27FC236}">
                  <a16:creationId xmlns:a16="http://schemas.microsoft.com/office/drawing/2014/main" id="{34507EEA-CFBB-8D86-EAF9-891CB8CBBDC5}"/>
                </a:ext>
              </a:extLst>
            </p:cNvPr>
            <p:cNvSpPr/>
            <p:nvPr/>
          </p:nvSpPr>
          <p:spPr>
            <a:xfrm>
              <a:off x="0" y="0"/>
              <a:ext cx="2809102" cy="2444064"/>
            </a:xfrm>
            <a:prstGeom prst="roundRect">
              <a:avLst>
                <a:gd name="adj" fmla="val 8237"/>
              </a:avLst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uk-UA"/>
            </a:p>
          </p:txBody>
        </p:sp>
      </p:grpSp>
      <p:sp>
        <p:nvSpPr>
          <p:cNvPr id="58" name="Стрілка: вправо 57">
            <a:extLst>
              <a:ext uri="{FF2B5EF4-FFF2-40B4-BE49-F238E27FC236}">
                <a16:creationId xmlns:a16="http://schemas.microsoft.com/office/drawing/2014/main" id="{9612FC7D-E7E3-E6F2-96F1-7F81887C7460}"/>
              </a:ext>
            </a:extLst>
          </p:cNvPr>
          <p:cNvSpPr/>
          <p:nvPr/>
        </p:nvSpPr>
        <p:spPr>
          <a:xfrm>
            <a:off x="3549329" y="5307079"/>
            <a:ext cx="726189" cy="323850"/>
          </a:xfrm>
          <a:prstGeom prst="rightArrow">
            <a:avLst/>
          </a:prstGeom>
          <a:noFill/>
          <a:ln>
            <a:solidFill>
              <a:srgbClr val="FF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uk-UA"/>
          </a:p>
        </p:txBody>
      </p:sp>
      <p:sp>
        <p:nvSpPr>
          <p:cNvPr id="59" name="Стрілка: вправо 58">
            <a:extLst>
              <a:ext uri="{FF2B5EF4-FFF2-40B4-BE49-F238E27FC236}">
                <a16:creationId xmlns:a16="http://schemas.microsoft.com/office/drawing/2014/main" id="{755D9596-5EE7-841D-A3EB-628929CAF46E}"/>
              </a:ext>
            </a:extLst>
          </p:cNvPr>
          <p:cNvSpPr/>
          <p:nvPr/>
        </p:nvSpPr>
        <p:spPr>
          <a:xfrm>
            <a:off x="7617204" y="5307079"/>
            <a:ext cx="726189" cy="323850"/>
          </a:xfrm>
          <a:prstGeom prst="rightArrow">
            <a:avLst/>
          </a:prstGeom>
          <a:noFill/>
          <a:ln>
            <a:solidFill>
              <a:srgbClr val="FF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uk-UA" dirty="0"/>
          </a:p>
        </p:txBody>
      </p:sp>
      <p:sp>
        <p:nvSpPr>
          <p:cNvPr id="60" name="Rectangle 57">
            <a:extLst>
              <a:ext uri="{FF2B5EF4-FFF2-40B4-BE49-F238E27FC236}">
                <a16:creationId xmlns:a16="http://schemas.microsoft.com/office/drawing/2014/main" id="{2966BC91-AF33-51B8-D688-F7413584D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7FBE55E-7D2F-1D43-8F90-EFEF3CB51323}"/>
              </a:ext>
            </a:extLst>
          </p:cNvPr>
          <p:cNvSpPr txBox="1"/>
          <p:nvPr/>
        </p:nvSpPr>
        <p:spPr>
          <a:xfrm>
            <a:off x="2447763" y="587291"/>
            <a:ext cx="1984826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None/>
            </a:pPr>
            <a:r>
              <a:rPr lang="uk-UA" sz="1200" b="1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Блок фізичних дисциплін</a:t>
            </a:r>
          </a:p>
        </p:txBody>
      </p:sp>
      <p:sp>
        <p:nvSpPr>
          <p:cNvPr id="64" name="Стрілка: вигнута 63">
            <a:extLst>
              <a:ext uri="{FF2B5EF4-FFF2-40B4-BE49-F238E27FC236}">
                <a16:creationId xmlns:a16="http://schemas.microsoft.com/office/drawing/2014/main" id="{CD2E786B-7290-40CE-7A7A-DBFE1ACC3A7D}"/>
              </a:ext>
            </a:extLst>
          </p:cNvPr>
          <p:cNvSpPr/>
          <p:nvPr/>
        </p:nvSpPr>
        <p:spPr>
          <a:xfrm rot="10800000" flipH="1">
            <a:off x="3509736" y="2207710"/>
            <a:ext cx="714426" cy="1275373"/>
          </a:xfrm>
          <a:prstGeom prst="bentArrow">
            <a:avLst>
              <a:gd name="adj1" fmla="val 22943"/>
              <a:gd name="adj2" fmla="val 18488"/>
              <a:gd name="adj3" fmla="val 25000"/>
              <a:gd name="adj4" fmla="val 2902"/>
            </a:avLst>
          </a:prstGeom>
          <a:noFill/>
          <a:ln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65" name="Стрілка: вигнута 64">
            <a:extLst>
              <a:ext uri="{FF2B5EF4-FFF2-40B4-BE49-F238E27FC236}">
                <a16:creationId xmlns:a16="http://schemas.microsoft.com/office/drawing/2014/main" id="{CBD8ADDF-A36C-4B31-B6EC-186135B0FE30}"/>
              </a:ext>
            </a:extLst>
          </p:cNvPr>
          <p:cNvSpPr/>
          <p:nvPr/>
        </p:nvSpPr>
        <p:spPr>
          <a:xfrm rot="10800000">
            <a:off x="7967840" y="1971276"/>
            <a:ext cx="966750" cy="1500480"/>
          </a:xfrm>
          <a:prstGeom prst="bentArrow">
            <a:avLst>
              <a:gd name="adj1" fmla="val 15643"/>
              <a:gd name="adj2" fmla="val 15463"/>
              <a:gd name="adj3" fmla="val 25000"/>
              <a:gd name="adj4" fmla="val 0"/>
            </a:avLst>
          </a:prstGeom>
          <a:noFill/>
          <a:ln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pic>
        <p:nvPicPr>
          <p:cNvPr id="66" name="Рисунок 65" descr="Зображення, що містить Графіка, чорний, коло, темряв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076785CB-282A-84A3-7B71-F0265347A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82" y="500491"/>
            <a:ext cx="417423" cy="462296"/>
          </a:xfrm>
          <a:prstGeom prst="rect">
            <a:avLst/>
          </a:prstGeom>
        </p:spPr>
      </p:pic>
      <p:pic>
        <p:nvPicPr>
          <p:cNvPr id="67" name="Рисунок 66" descr="Зображення, що містить чорний, темряв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9F8E0DBE-5CFB-C7DF-61BF-8757A3062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24" y="881859"/>
            <a:ext cx="509423" cy="509423"/>
          </a:xfrm>
          <a:prstGeom prst="rect">
            <a:avLst/>
          </a:prstGeom>
        </p:spPr>
      </p:pic>
      <p:pic>
        <p:nvPicPr>
          <p:cNvPr id="68" name="Рисунок 67" descr="Зображення, що містить чорний, темряв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520223E4-2A0A-5ED7-4340-FF8B471E8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213" y="2633831"/>
            <a:ext cx="764651" cy="40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79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129B0C-779E-1B5E-E8E3-B1DA29CC1019}"/>
              </a:ext>
            </a:extLst>
          </p:cNvPr>
          <p:cNvSpPr txBox="1"/>
          <p:nvPr/>
        </p:nvSpPr>
        <p:spPr>
          <a:xfrm>
            <a:off x="273952" y="281897"/>
            <a:ext cx="74389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Навчання студентів на освітньо-професійній програмі «</a:t>
            </a:r>
            <a:r>
              <a:rPr lang="uk-UA" sz="1600" b="1" dirty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Обчислювальна фізика</a:t>
            </a:r>
            <a:r>
              <a:rPr lang="uk-UA" sz="16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r>
              <a:rPr lang="uk-UA" sz="1600" b="1" dirty="0">
                <a:solidFill>
                  <a:srgbClr val="333333"/>
                </a:solidFill>
                <a:latin typeface="Arial"/>
                <a:cs typeface="Arial"/>
                <a:sym typeface="Arial"/>
              </a:rPr>
              <a:t> забезпечує колектив викладачів кафедри </a:t>
            </a:r>
            <a:r>
              <a:rPr lang="uk-UA" sz="1600" b="1" i="1" dirty="0">
                <a:solidFill>
                  <a:srgbClr val="333333"/>
                </a:solidFill>
                <a:latin typeface="Arial"/>
                <a:cs typeface="Arial"/>
                <a:sym typeface="Arial"/>
              </a:rPr>
              <a:t>фізики функціональних матеріалів</a:t>
            </a:r>
            <a:r>
              <a:rPr lang="uk-UA" sz="1600" b="1" dirty="0">
                <a:solidFill>
                  <a:srgbClr val="333333"/>
                </a:solidFill>
                <a:latin typeface="Arial"/>
                <a:cs typeface="Arial"/>
                <a:sym typeface="Arial"/>
              </a:rPr>
              <a:t>, експерти з суміжних кафедр фізичного факультету та інститутів НАН України.</a:t>
            </a:r>
            <a:endParaRPr lang="uk-UA" sz="1600" dirty="0"/>
          </a:p>
        </p:txBody>
      </p:sp>
      <p:pic>
        <p:nvPicPr>
          <p:cNvPr id="6" name="Рисунок 5" descr="Зображення, що містить одежа, особа, дерево, просто неба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AD525A40-B34D-A03A-D014-FCB29CF6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t="29338" r="11748"/>
          <a:stretch>
            <a:fillRect/>
          </a:stretch>
        </p:blipFill>
        <p:spPr>
          <a:xfrm>
            <a:off x="7816132" y="223804"/>
            <a:ext cx="4101916" cy="2407042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C3AAAB44-433F-47EB-3F95-02EE1244B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227" y="2440878"/>
            <a:ext cx="3244773" cy="243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4F81F09-E2F5-5178-B5D7-0EF66F0F1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0" t="17057" b="9362"/>
          <a:stretch/>
        </p:blipFill>
        <p:spPr bwMode="auto">
          <a:xfrm>
            <a:off x="345514" y="2401228"/>
            <a:ext cx="2199890" cy="251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B48E1D-3F0C-BC8E-0CB7-FCDD312F213A}"/>
              </a:ext>
            </a:extLst>
          </p:cNvPr>
          <p:cNvSpPr txBox="1"/>
          <p:nvPr/>
        </p:nvSpPr>
        <p:spPr>
          <a:xfrm>
            <a:off x="273951" y="1464673"/>
            <a:ext cx="74389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Наші студенти мають можливість брати участь в наукових </a:t>
            </a:r>
            <a:r>
              <a:rPr lang="uk-UA" sz="16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проєктах</a:t>
            </a:r>
            <a:r>
              <a:rPr lang="uk-UA" sz="16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і проходити стажування в закордонних та вітчизняних інститутах, наукових установах та організаціях.</a:t>
            </a:r>
            <a:endParaRPr lang="uk-UA" sz="1600" dirty="0"/>
          </a:p>
        </p:txBody>
      </p:sp>
      <p:pic>
        <p:nvPicPr>
          <p:cNvPr id="11" name="Google Shape;897;p5">
            <a:extLst>
              <a:ext uri="{FF2B5EF4-FFF2-40B4-BE49-F238E27FC236}">
                <a16:creationId xmlns:a16="http://schemas.microsoft.com/office/drawing/2014/main" id="{95E69B09-0DA8-1E17-FD29-AAAED96EB57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514" y="5227196"/>
            <a:ext cx="2199890" cy="124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895;p5">
            <a:extLst>
              <a:ext uri="{FF2B5EF4-FFF2-40B4-BE49-F238E27FC236}">
                <a16:creationId xmlns:a16="http://schemas.microsoft.com/office/drawing/2014/main" id="{A8CE53D3-556A-9404-1FF6-2D967F01C78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5267" y="2811088"/>
            <a:ext cx="1895237" cy="1895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99;p5">
            <a:extLst>
              <a:ext uri="{FF2B5EF4-FFF2-40B4-BE49-F238E27FC236}">
                <a16:creationId xmlns:a16="http://schemas.microsoft.com/office/drawing/2014/main" id="{49CE44DF-DDE4-0EF2-4836-7E1A20D1520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98248" y="2811087"/>
            <a:ext cx="1895237" cy="1895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 descr="Зображення, що містить текст, логотип, Електрик синій, символ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592D135F-BDE9-AF1F-7408-7702B4707F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676" y="5096457"/>
            <a:ext cx="1376279" cy="1376279"/>
          </a:xfrm>
          <a:prstGeom prst="rect">
            <a:avLst/>
          </a:prstGeom>
        </p:spPr>
      </p:pic>
      <p:pic>
        <p:nvPicPr>
          <p:cNvPr id="16" name="Google Shape;898;p5">
            <a:extLst>
              <a:ext uri="{FF2B5EF4-FFF2-40B4-BE49-F238E27FC236}">
                <a16:creationId xmlns:a16="http://schemas.microsoft.com/office/drawing/2014/main" id="{46295AA5-A0C1-1045-0B26-B2D0041D886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15689" t="15863" r="16033" b="12688"/>
          <a:stretch>
            <a:fillRect/>
          </a:stretch>
        </p:blipFill>
        <p:spPr>
          <a:xfrm>
            <a:off x="4898488" y="5154196"/>
            <a:ext cx="2152556" cy="12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 descr="Зображення, що містить текст, Шрифт, логотип, символ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7CB94D1E-FB65-45D9-20C1-2821606F77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128" y="4738959"/>
            <a:ext cx="2683478" cy="1895237"/>
          </a:xfrm>
          <a:prstGeom prst="rect">
            <a:avLst/>
          </a:prstGeom>
        </p:spPr>
      </p:pic>
      <p:pic>
        <p:nvPicPr>
          <p:cNvPr id="18" name="Google Shape;900;p5">
            <a:extLst>
              <a:ext uri="{FF2B5EF4-FFF2-40B4-BE49-F238E27FC236}">
                <a16:creationId xmlns:a16="http://schemas.microsoft.com/office/drawing/2014/main" id="{12BCC9AC-828F-944A-0FE0-50C2DE6703A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97577" y="4886567"/>
            <a:ext cx="1764081" cy="1687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2794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BCA7A-2BE4-62FA-C78A-31DB792CF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F0879D-A135-2A7D-8013-CCBB3C745709}"/>
              </a:ext>
            </a:extLst>
          </p:cNvPr>
          <p:cNvSpPr txBox="1"/>
          <p:nvPr/>
        </p:nvSpPr>
        <p:spPr>
          <a:xfrm>
            <a:off x="488004" y="78912"/>
            <a:ext cx="11215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ru-RU" sz="2800" b="0" i="0" u="none" strike="noStrike" cap="all" spc="200" dirty="0" err="1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/>
                <a:ea typeface="Impact"/>
                <a:cs typeface="Impact"/>
                <a:sym typeface="Impact"/>
              </a:rPr>
              <a:t>Випускники</a:t>
            </a:r>
            <a:r>
              <a:rPr lang="ru-RU" sz="2800" b="0" i="0" u="none" strike="noStrike" cap="all" spc="2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ru-RU" sz="2800" b="0" i="0" u="none" strike="noStrike" cap="all" spc="200" dirty="0" err="1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/>
                <a:ea typeface="Impact"/>
                <a:cs typeface="Impact"/>
                <a:sym typeface="Impact"/>
              </a:rPr>
              <a:t>кафедри</a:t>
            </a:r>
            <a:r>
              <a:rPr lang="ru-RU" sz="2800" b="0" i="0" u="none" strike="noStrike" cap="all" spc="2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/>
                <a:ea typeface="Impact"/>
                <a:cs typeface="Impact"/>
                <a:sym typeface="Impact"/>
              </a:rPr>
              <a:t>, </a:t>
            </a:r>
            <a:r>
              <a:rPr lang="ru-RU" sz="2800" b="0" i="0" u="none" strike="noStrike" cap="all" spc="200" dirty="0" err="1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/>
                <a:ea typeface="Impact"/>
                <a:cs typeface="Impact"/>
                <a:sym typeface="Impact"/>
              </a:rPr>
              <a:t>які</a:t>
            </a:r>
            <a:r>
              <a:rPr lang="ru-RU" sz="2800" b="0" i="0" u="none" strike="noStrike" cap="all" spc="2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ru-RU" sz="2800" b="0" i="0" u="none" strike="noStrike" cap="all" spc="200" dirty="0" err="1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/>
                <a:ea typeface="Impact"/>
                <a:cs typeface="Impact"/>
                <a:sym typeface="Impact"/>
              </a:rPr>
              <a:t>вже</a:t>
            </a:r>
            <a:r>
              <a:rPr lang="ru-RU" sz="2800" b="0" i="0" u="none" strike="noStrike" cap="all" spc="2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ru-RU" sz="2800" b="0" i="0" u="none" strike="noStrike" cap="all" spc="200" dirty="0" err="1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/>
                <a:ea typeface="Impact"/>
                <a:cs typeface="Impact"/>
                <a:sym typeface="Impact"/>
              </a:rPr>
              <a:t>прац</a:t>
            </a:r>
            <a:r>
              <a:rPr lang="ru-RU" sz="2800" cap="all" spc="200" dirty="0" err="1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/>
                <a:ea typeface="Impact"/>
                <a:cs typeface="Impact"/>
                <a:sym typeface="Impact"/>
              </a:rPr>
              <a:t>юють</a:t>
            </a:r>
            <a:r>
              <a:rPr lang="ru-RU" sz="2800" cap="all" spc="2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/>
                <a:ea typeface="Impact"/>
                <a:cs typeface="Impact"/>
                <a:sym typeface="Impact"/>
              </a:rPr>
              <a:t> в ІТ</a:t>
            </a:r>
            <a:endParaRPr lang="ru-RU" sz="2800" cap="all" spc="200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7" name="Picture 9">
            <a:extLst>
              <a:ext uri="{FF2B5EF4-FFF2-40B4-BE49-F238E27FC236}">
                <a16:creationId xmlns:a16="http://schemas.microsoft.com/office/drawing/2014/main" id="{311A8A11-569B-AE70-3395-D7977279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293" y="603050"/>
            <a:ext cx="1807724" cy="230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6E1B74-977E-22C9-DE78-98E7902C84FE}"/>
              </a:ext>
            </a:extLst>
          </p:cNvPr>
          <p:cNvSpPr txBox="1"/>
          <p:nvPr/>
        </p:nvSpPr>
        <p:spPr>
          <a:xfrm>
            <a:off x="854436" y="2971402"/>
            <a:ext cx="2639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Черпак Оксана, </a:t>
            </a:r>
            <a:r>
              <a:rPr lang="uk-UA" sz="12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  <a:r>
              <a:rPr lang="uk-UA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12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Assurance</a:t>
            </a:r>
            <a:r>
              <a:rPr lang="uk-UA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12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  <a:r>
              <a:rPr lang="uk-UA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uk-UA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(QA </a:t>
            </a:r>
            <a:r>
              <a:rPr lang="uk-UA" sz="12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  <a:r>
              <a:rPr lang="uk-UA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у </a:t>
            </a:r>
            <a:r>
              <a:rPr lang="uk-UA" sz="12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GlobalLogic</a:t>
            </a:r>
            <a:r>
              <a:rPr lang="uk-UA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12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Ukraine</a:t>
            </a:r>
            <a:endParaRPr lang="uk-UA" sz="12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9" name="Picture 11">
            <a:extLst>
              <a:ext uri="{FF2B5EF4-FFF2-40B4-BE49-F238E27FC236}">
                <a16:creationId xmlns:a16="http://schemas.microsoft.com/office/drawing/2014/main" id="{485AF864-2543-AF6E-82F1-4F44B0685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313" y="619478"/>
            <a:ext cx="1779374" cy="230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B0F00-30F9-D044-2A7C-0F2AD3B43D01}"/>
              </a:ext>
            </a:extLst>
          </p:cNvPr>
          <p:cNvSpPr txBox="1"/>
          <p:nvPr/>
        </p:nvSpPr>
        <p:spPr>
          <a:xfrm>
            <a:off x="4948136" y="2971402"/>
            <a:ext cx="2295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12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Ярусевич</a:t>
            </a:r>
            <a:r>
              <a:rPr lang="uk-UA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Олександр</a:t>
            </a:r>
          </a:p>
          <a:p>
            <a:pPr algn="ctr"/>
            <a:r>
              <a:rPr lang="uk-UA" sz="12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Chief</a:t>
            </a:r>
            <a:r>
              <a:rPr lang="uk-UA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12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</a:t>
            </a:r>
            <a:r>
              <a:rPr lang="uk-UA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12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Officer</a:t>
            </a:r>
            <a:r>
              <a:rPr lang="uk-UA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uk-UA" sz="12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Chief</a:t>
            </a:r>
            <a:r>
              <a:rPr lang="uk-UA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12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uk-UA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12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officer</a:t>
            </a:r>
            <a:r>
              <a:rPr lang="uk-UA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12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uk-UA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BUKI</a:t>
            </a:r>
          </a:p>
        </p:txBody>
      </p:sp>
      <p:pic>
        <p:nvPicPr>
          <p:cNvPr id="2061" name="Picture 13">
            <a:extLst>
              <a:ext uri="{FF2B5EF4-FFF2-40B4-BE49-F238E27FC236}">
                <a16:creationId xmlns:a16="http://schemas.microsoft.com/office/drawing/2014/main" id="{AF27097C-D08E-BD1F-D9ED-7FB6732EF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983" y="463678"/>
            <a:ext cx="1779375" cy="237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7A979F-C6B3-A31F-6B9C-43263A423E2A}"/>
              </a:ext>
            </a:extLst>
          </p:cNvPr>
          <p:cNvSpPr txBox="1"/>
          <p:nvPr/>
        </p:nvSpPr>
        <p:spPr>
          <a:xfrm>
            <a:off x="9110162" y="2971402"/>
            <a:ext cx="2057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Гречана Інна</a:t>
            </a:r>
            <a:endParaRPr lang="en-US" sz="1200" b="1" i="0" u="none" strike="noStrike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 Software Engineer - EPAM Systems</a:t>
            </a:r>
            <a:endParaRPr lang="uk-UA" sz="12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63" name="Picture 15" descr="Nick Bubalo">
            <a:extLst>
              <a:ext uri="{FF2B5EF4-FFF2-40B4-BE49-F238E27FC236}">
                <a16:creationId xmlns:a16="http://schemas.microsoft.com/office/drawing/2014/main" id="{8F123354-1F01-63E6-8DA0-26C37FCF4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813" y="3839466"/>
            <a:ext cx="1986773" cy="198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E721F5-3871-0F0C-5F54-C26385635FFF}"/>
              </a:ext>
            </a:extLst>
          </p:cNvPr>
          <p:cNvSpPr txBox="1"/>
          <p:nvPr/>
        </p:nvSpPr>
        <p:spPr>
          <a:xfrm>
            <a:off x="1270293" y="5912448"/>
            <a:ext cx="1738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Бубало</a:t>
            </a:r>
            <a:r>
              <a:rPr lang="uk-UA" sz="1200" b="1" dirty="0">
                <a:latin typeface="Arial" panose="020B0604020202020204" pitchFamily="34" charset="0"/>
                <a:cs typeface="Arial" panose="020B0604020202020204" pitchFamily="34" charset="0"/>
              </a:rPr>
              <a:t> Микола,</a:t>
            </a:r>
          </a:p>
          <a:p>
            <a:pPr algn="ctr"/>
            <a:r>
              <a:rPr lang="uk-UA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Middle</a:t>
            </a:r>
            <a:r>
              <a:rPr lang="uk-UA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lang="uk-UA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  <a:r>
              <a:rPr lang="uk-UA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uk-UA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Intapp</a:t>
            </a:r>
            <a:endParaRPr lang="uk-UA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65" name="Picture 17">
            <a:extLst>
              <a:ext uri="{FF2B5EF4-FFF2-40B4-BE49-F238E27FC236}">
                <a16:creationId xmlns:a16="http://schemas.microsoft.com/office/drawing/2014/main" id="{4C6EB4FE-0691-33C3-0261-D59A60112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590" y="3802399"/>
            <a:ext cx="2218819" cy="206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61E61F-5434-5C98-CB89-47CF5BE58752}"/>
              </a:ext>
            </a:extLst>
          </p:cNvPr>
          <p:cNvSpPr txBox="1"/>
          <p:nvPr/>
        </p:nvSpPr>
        <p:spPr>
          <a:xfrm>
            <a:off x="4948135" y="5925153"/>
            <a:ext cx="2295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12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Долгальова</a:t>
            </a:r>
            <a:r>
              <a:rPr lang="uk-UA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Марина </a:t>
            </a:r>
            <a:r>
              <a:rPr lang="uk-UA" sz="12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r>
              <a:rPr lang="uk-UA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12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uk-UA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12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  <a:r>
              <a:rPr lang="uk-UA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12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  <a:endParaRPr lang="uk-UA" sz="12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67" name="Picture 19">
            <a:extLst>
              <a:ext uri="{FF2B5EF4-FFF2-40B4-BE49-F238E27FC236}">
                <a16:creationId xmlns:a16="http://schemas.microsoft.com/office/drawing/2014/main" id="{433646A9-889C-1930-DB70-EDF8D9BB5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603" y="3802398"/>
            <a:ext cx="2060911" cy="206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0F7997-8420-5CE3-79C5-36F20F744DB7}"/>
              </a:ext>
            </a:extLst>
          </p:cNvPr>
          <p:cNvSpPr txBox="1"/>
          <p:nvPr/>
        </p:nvSpPr>
        <p:spPr>
          <a:xfrm>
            <a:off x="9113983" y="5925153"/>
            <a:ext cx="20609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Марина Охріменко</a:t>
            </a:r>
          </a:p>
          <a:p>
            <a:pPr algn="ctr"/>
            <a:r>
              <a:rPr lang="uk-UA" sz="12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</a:t>
            </a:r>
            <a:r>
              <a:rPr lang="uk-UA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12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</a:t>
            </a:r>
            <a:r>
              <a:rPr lang="uk-UA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12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  <a:r>
              <a:rPr lang="uk-UA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uk-UA" sz="12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Materialise</a:t>
            </a:r>
            <a:endParaRPr lang="uk-UA" sz="12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6376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фіс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675</Words>
  <Application>Microsoft Office PowerPoint</Application>
  <PresentationFormat>Широкий екран</PresentationFormat>
  <Paragraphs>107</Paragraphs>
  <Slides>6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6</vt:i4>
      </vt:variant>
    </vt:vector>
  </HeadingPairs>
  <TitlesOfParts>
    <vt:vector size="13" baseType="lpstr">
      <vt:lpstr>Aptos</vt:lpstr>
      <vt:lpstr>Aptos Display</vt:lpstr>
      <vt:lpstr>Arial</vt:lpstr>
      <vt:lpstr>Impact</vt:lpstr>
      <vt:lpstr>Times New Roman</vt:lpstr>
      <vt:lpstr>Wingdings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Андрій Місюра</dc:creator>
  <cp:lastModifiedBy>Андрій Місюра</cp:lastModifiedBy>
  <cp:revision>4</cp:revision>
  <dcterms:created xsi:type="dcterms:W3CDTF">2025-07-08T14:46:56Z</dcterms:created>
  <dcterms:modified xsi:type="dcterms:W3CDTF">2025-07-09T05:51:04Z</dcterms:modified>
</cp:coreProperties>
</file>